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59" r:id="rId7"/>
    <p:sldId id="280" r:id="rId8"/>
    <p:sldId id="260" r:id="rId9"/>
    <p:sldId id="261" r:id="rId10"/>
    <p:sldId id="282" r:id="rId11"/>
    <p:sldId id="283" r:id="rId12"/>
    <p:sldId id="284" r:id="rId13"/>
    <p:sldId id="281" r:id="rId14"/>
    <p:sldId id="271" r:id="rId15"/>
    <p:sldId id="286" r:id="rId16"/>
    <p:sldId id="262" r:id="rId17"/>
    <p:sldId id="288" r:id="rId18"/>
    <p:sldId id="290" r:id="rId19"/>
    <p:sldId id="266" r:id="rId20"/>
    <p:sldId id="292" r:id="rId21"/>
    <p:sldId id="263" r:id="rId22"/>
    <p:sldId id="295" r:id="rId23"/>
    <p:sldId id="296" r:id="rId24"/>
    <p:sldId id="298" r:id="rId25"/>
    <p:sldId id="267" r:id="rId26"/>
    <p:sldId id="289" r:id="rId27"/>
    <p:sldId id="274" r:id="rId28"/>
    <p:sldId id="300" r:id="rId29"/>
    <p:sldId id="302" r:id="rId30"/>
  </p:sldIdLst>
  <p:sldSz cx="24387175" cy="13716000"/>
  <p:notesSz cx="13716000" cy="24387175"/>
  <p:embeddedFontLst>
    <p:embeddedFont>
      <p:font typeface="Tomorrow" panose="020B0604020202020204" charset="0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RYpkLVdUPUI3AI0lfrKQd/4aj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E1751-7469-49DA-A979-EC66C03D69B6}" v="25" dt="2024-04-03T03:44:25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77" autoAdjust="0"/>
  </p:normalViewPr>
  <p:slideViewPr>
    <p:cSldViewPr snapToGrid="0">
      <p:cViewPr varScale="1">
        <p:scale>
          <a:sx n="51" d="100"/>
          <a:sy n="51" d="100"/>
        </p:scale>
        <p:origin x="24" y="2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46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c17dbf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c17dbf5f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g2c17dbf5ff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92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17dbf5ff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2c17dbf5ff3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g2c17dbf5ff3_0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17dbf5ff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c17dbf5ff3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c17dbf5ff3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9981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665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17dbf5ff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2c17dbf5ff3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g2c17dbf5ff3_0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170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7dbf5ff3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2c17dbf5ff3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g2c17dbf5ff3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17dbf5ff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c17dbf5ff3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g2c17dbf5ff3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3269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17dbf5ff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2c17dbf5ff3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c17dbf5ff3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06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c17dbf5f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g2c17dbf5ff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g2c17dbf5ff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3857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4549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7713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17dbf5ff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2c17dbf5ff3_0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2c17dbf5ff3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055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378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17dbf5ff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2c17dbf5ff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g2c17dbf5ff3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046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17dbf5ff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2c17dbf5ff3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g2c17dbf5ff3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90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17dbf5ff3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2c17dbf5ff3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2c17dbf5ff3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82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17dbf5ff3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2c17dbf5ff3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2c17dbf5ff3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16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41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40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51.png"/><Relationship Id="rId4" Type="http://schemas.openxmlformats.org/officeDocument/2006/relationships/image" Target="../media/image20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5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10.png"/><Relationship Id="rId10" Type="http://schemas.openxmlformats.org/officeDocument/2006/relationships/image" Target="../media/image30.jp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33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0.png"/><Relationship Id="rId5" Type="http://schemas.openxmlformats.org/officeDocument/2006/relationships/image" Target="../media/image27.png"/><Relationship Id="rId10" Type="http://schemas.openxmlformats.org/officeDocument/2006/relationships/image" Target="../media/image36.jp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c17dbf5ff3_0_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2c17dbf5ff3_0_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2c17dbf5ff3_0_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2c17dbf5ff3_0_0"/>
          <p:cNvSpPr/>
          <p:nvPr/>
        </p:nvSpPr>
        <p:spPr>
          <a:xfrm>
            <a:off x="23370921" y="52578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g2c17dbf5ff3_0_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1159" y="0"/>
            <a:ext cx="10948768" cy="94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2c17dbf5ff3_0_0"/>
          <p:cNvSpPr/>
          <p:nvPr/>
        </p:nvSpPr>
        <p:spPr>
          <a:xfrm>
            <a:off x="4726311" y="12034281"/>
            <a:ext cx="12597334" cy="12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Tomorrow"/>
              <a:buNone/>
            </a:pPr>
            <a:r>
              <a:rPr lang="en-US" sz="64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Slow Scan TV – </a:t>
            </a:r>
            <a:r>
              <a:rPr lang="en-US" sz="6400" b="1" i="0" u="none" strike="noStrike" cap="non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ZiaCon</a:t>
            </a:r>
            <a:r>
              <a:rPr lang="en-US" sz="64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2024</a:t>
            </a:r>
            <a:endParaRPr lang="en-US" sz="6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g2c17dbf5ff3_0_0"/>
          <p:cNvSpPr/>
          <p:nvPr/>
        </p:nvSpPr>
        <p:spPr>
          <a:xfrm>
            <a:off x="990673" y="7009245"/>
            <a:ext cx="14699521" cy="289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FFFF"/>
              </a:buClr>
              <a:buSzPts val="18800"/>
              <a:buFont typeface="Tomorrow"/>
              <a:buNone/>
            </a:pPr>
            <a:r>
              <a:rPr lang="en-US" sz="18800" b="1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CAT</a:t>
            </a:r>
            <a:r>
              <a:rPr lang="en-US" sz="18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MEMES </a:t>
            </a:r>
            <a:endParaRPr lang="en-US" sz="18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at with its mouth open&#10;&#10;Description automatically generated">
            <a:extLst>
              <a:ext uri="{FF2B5EF4-FFF2-40B4-BE49-F238E27FC236}">
                <a16:creationId xmlns:a16="http://schemas.microsoft.com/office/drawing/2014/main" id="{26E5F2D6-9A97-C751-F4AE-44D970027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39093">
            <a:off x="8340434" y="1657241"/>
            <a:ext cx="5957457" cy="6108918"/>
          </a:xfrm>
          <a:prstGeom prst="rect">
            <a:avLst/>
          </a:prstGeom>
        </p:spPr>
      </p:pic>
      <p:sp>
        <p:nvSpPr>
          <p:cNvPr id="4" name="Google Shape;23;g2c17dbf5ff3_0_0">
            <a:extLst>
              <a:ext uri="{FF2B5EF4-FFF2-40B4-BE49-F238E27FC236}">
                <a16:creationId xmlns:a16="http://schemas.microsoft.com/office/drawing/2014/main" id="{66591161-3A5E-79DC-01F0-E1D70499A4B3}"/>
              </a:ext>
            </a:extLst>
          </p:cNvPr>
          <p:cNvSpPr/>
          <p:nvPr/>
        </p:nvSpPr>
        <p:spPr>
          <a:xfrm>
            <a:off x="9550302" y="9137867"/>
            <a:ext cx="13529773" cy="1798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FFFF"/>
              </a:buClr>
              <a:buSzPts val="18800"/>
              <a:buFont typeface="Tomorrow"/>
              <a:buNone/>
            </a:pPr>
            <a:r>
              <a:rPr lang="en-US" sz="12000" b="1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OVER</a:t>
            </a:r>
            <a:r>
              <a:rPr lang="en-US" sz="12000" b="1" i="0" u="none" strike="noStrike" cap="none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HAM</a:t>
            </a:r>
            <a:r>
              <a:rPr lang="en-US" sz="12000" b="1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RADIO</a:t>
            </a:r>
            <a:r>
              <a:rPr lang="en-US" sz="12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endParaRPr lang="en-US" sz="1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5DF9B-6166-06B7-4319-9D6172075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c17dbf5ff3_0_125"/>
          <p:cNvSpPr/>
          <p:nvPr/>
        </p:nvSpPr>
        <p:spPr>
          <a:xfrm>
            <a:off x="1804723" y="4651266"/>
            <a:ext cx="13806600" cy="447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‘Fast Scan TV’ (broadcast television) is 3Mhz for black and white television or 6Mhz for color television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endParaRPr lang="en-US" sz="4800" b="1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Total bandwidth for SSTV images is around 3khz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endParaRPr lang="en-US" sz="4800" b="1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558BC-9603-6CD8-662F-329CBD9127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4935" y="4492084"/>
            <a:ext cx="4010585" cy="3877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BD782-9A71-DC2D-B09B-983EFAC7BE57}"/>
              </a:ext>
            </a:extLst>
          </p:cNvPr>
          <p:cNvSpPr txBox="1"/>
          <p:nvPr/>
        </p:nvSpPr>
        <p:spPr>
          <a:xfrm>
            <a:off x="17710063" y="8369300"/>
            <a:ext cx="4432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omorrow" panose="020B0604020202020204" charset="0"/>
              </a:rPr>
              <a:t>The first trans-Atlantic image</a:t>
            </a:r>
          </a:p>
        </p:txBody>
      </p:sp>
      <p:sp>
        <p:nvSpPr>
          <p:cNvPr id="2" name="Google Shape;552;g2c17dbf5ff3_0_511">
            <a:extLst>
              <a:ext uri="{FF2B5EF4-FFF2-40B4-BE49-F238E27FC236}">
                <a16:creationId xmlns:a16="http://schemas.microsoft.com/office/drawing/2014/main" id="{15FEC814-5428-315F-A2F0-DC9144364A52}"/>
              </a:ext>
            </a:extLst>
          </p:cNvPr>
          <p:cNvSpPr/>
          <p:nvPr/>
        </p:nvSpPr>
        <p:spPr>
          <a:xfrm>
            <a:off x="7202836" y="875251"/>
            <a:ext cx="1087157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TECHNICALS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C7E30-9917-F0EC-FE2F-77931D594C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27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2c17dbf5ff3_0_430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c17dbf5ff3_0_43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c17dbf5ff3_0_43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c17dbf5ff3_0_43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c17dbf5ff3_0_430"/>
          <p:cNvSpPr/>
          <p:nvPr/>
        </p:nvSpPr>
        <p:spPr>
          <a:xfrm>
            <a:off x="2337092" y="3041162"/>
            <a:ext cx="8941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ANALOG SIGNAL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2c17dbf5ff3_0_430"/>
          <p:cNvSpPr/>
          <p:nvPr/>
        </p:nvSpPr>
        <p:spPr>
          <a:xfrm>
            <a:off x="2337092" y="4047055"/>
            <a:ext cx="8874300" cy="210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uses frequency modulation to encode brightness levels – higher frequencies are lighter, and lower are darker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c17dbf5ff3_0_430"/>
          <p:cNvSpPr/>
          <p:nvPr/>
        </p:nvSpPr>
        <p:spPr>
          <a:xfrm>
            <a:off x="5979143" y="846650"/>
            <a:ext cx="128625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MODULATION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8;g2c17dbf5ff3_0_430">
            <a:extLst>
              <a:ext uri="{FF2B5EF4-FFF2-40B4-BE49-F238E27FC236}">
                <a16:creationId xmlns:a16="http://schemas.microsoft.com/office/drawing/2014/main" id="{418EE0FE-9B69-3C57-2E21-11F063DC4DCB}"/>
              </a:ext>
            </a:extLst>
          </p:cNvPr>
          <p:cNvSpPr/>
          <p:nvPr/>
        </p:nvSpPr>
        <p:spPr>
          <a:xfrm>
            <a:off x="7134228" y="6033434"/>
            <a:ext cx="8941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COLOR ENCODING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69;g2c17dbf5ff3_0_430">
            <a:extLst>
              <a:ext uri="{FF2B5EF4-FFF2-40B4-BE49-F238E27FC236}">
                <a16:creationId xmlns:a16="http://schemas.microsoft.com/office/drawing/2014/main" id="{AAEE2B6F-998D-35A8-DFFF-70A1F85F3A14}"/>
              </a:ext>
            </a:extLst>
          </p:cNvPr>
          <p:cNvSpPr/>
          <p:nvPr/>
        </p:nvSpPr>
        <p:spPr>
          <a:xfrm>
            <a:off x="7134228" y="7039327"/>
            <a:ext cx="8874300" cy="11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For color modes, each line is sent three times, for the </a:t>
            </a:r>
            <a:r>
              <a:rPr lang="en-US" sz="3200" b="0" i="0" u="none" strike="noStrike" cap="none" dirty="0">
                <a:solidFill>
                  <a:srgbClr val="FF0000"/>
                </a:solidFill>
                <a:latin typeface="Tomorrow"/>
                <a:ea typeface="Tomorrow"/>
                <a:cs typeface="Tomorrow"/>
                <a:sym typeface="Tomorrow"/>
              </a:rPr>
              <a:t>Red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lang="en-US" sz="3200" b="0" i="0" u="none" strike="noStrike" cap="none" dirty="0">
                <a:solidFill>
                  <a:schemeClr val="accent6"/>
                </a:solidFill>
                <a:latin typeface="Tomorrow"/>
                <a:ea typeface="Tomorrow"/>
                <a:cs typeface="Tomorrow"/>
                <a:sym typeface="Tomorrow"/>
              </a:rPr>
              <a:t>Green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lang="en-US" sz="3200" b="0" i="0" u="none" strike="noStrike" cap="none" dirty="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rPr>
              <a:t>Blue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elements.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Some schemes send </a:t>
            </a:r>
            <a:r>
              <a:rPr lang="en-US" sz="3200" dirty="0" err="1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YCrCb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instead, which is chroma values for RGB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8;g2c17dbf5ff3_0_430">
            <a:extLst>
              <a:ext uri="{FF2B5EF4-FFF2-40B4-BE49-F238E27FC236}">
                <a16:creationId xmlns:a16="http://schemas.microsoft.com/office/drawing/2014/main" id="{54AA37D2-2825-59C0-CA5A-E98FCB4DDC88}"/>
              </a:ext>
            </a:extLst>
          </p:cNvPr>
          <p:cNvSpPr/>
          <p:nvPr/>
        </p:nvSpPr>
        <p:spPr>
          <a:xfrm>
            <a:off x="13298016" y="9327227"/>
            <a:ext cx="8941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TIMING AND SYNC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9;g2c17dbf5ff3_0_430">
            <a:extLst>
              <a:ext uri="{FF2B5EF4-FFF2-40B4-BE49-F238E27FC236}">
                <a16:creationId xmlns:a16="http://schemas.microsoft.com/office/drawing/2014/main" id="{47DCD771-FAB8-1EEC-2586-BBE10707B1ED}"/>
              </a:ext>
            </a:extLst>
          </p:cNvPr>
          <p:cNvSpPr/>
          <p:nvPr/>
        </p:nvSpPr>
        <p:spPr>
          <a:xfrm>
            <a:off x="13298016" y="10333120"/>
            <a:ext cx="8874300" cy="11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Each line has a specific timing, with a sync tone either in the middle or end of the line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group of cats in different colors&#10;&#10;Description automatically generated">
            <a:extLst>
              <a:ext uri="{FF2B5EF4-FFF2-40B4-BE49-F238E27FC236}">
                <a16:creationId xmlns:a16="http://schemas.microsoft.com/office/drawing/2014/main" id="{C2EAAA6D-B716-7E0F-BB16-747BC67318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19" b="9329"/>
          <a:stretch/>
        </p:blipFill>
        <p:spPr>
          <a:xfrm>
            <a:off x="17312626" y="3097394"/>
            <a:ext cx="5781582" cy="4212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1A5BD-C5AC-5F93-A310-6AD16DF83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c17dbf5ff3_0_19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17dbf5ff3_0_19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17dbf5ff3_0_19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17dbf5ff3_0_19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c17dbf5ff3_0_194"/>
          <p:cNvSpPr/>
          <p:nvPr/>
        </p:nvSpPr>
        <p:spPr>
          <a:xfrm>
            <a:off x="3782860" y="974806"/>
            <a:ext cx="16384044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TRANSMISSION COMPONENTS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c17dbf5ff3_0_194"/>
          <p:cNvSpPr/>
          <p:nvPr/>
        </p:nvSpPr>
        <p:spPr>
          <a:xfrm>
            <a:off x="1778222" y="3632200"/>
            <a:ext cx="20843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c17dbf5ff3_0_194"/>
          <p:cNvSpPr/>
          <p:nvPr/>
        </p:nvSpPr>
        <p:spPr>
          <a:xfrm>
            <a:off x="1956043" y="3632200"/>
            <a:ext cx="6439800" cy="5881584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c17dbf5ff3_0_194"/>
          <p:cNvSpPr/>
          <p:nvPr/>
        </p:nvSpPr>
        <p:spPr>
          <a:xfrm>
            <a:off x="3598835" y="4089400"/>
            <a:ext cx="2786421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HEADER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c17dbf5ff3_0_194"/>
          <p:cNvSpPr/>
          <p:nvPr/>
        </p:nvSpPr>
        <p:spPr>
          <a:xfrm>
            <a:off x="2345593" y="5008150"/>
            <a:ext cx="56607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calibration header starts a message</a:t>
            </a:r>
            <a:b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</a:b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 Vertical Interval Signaling (VIS) code in the header identifies the encoding type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c17dbf5ff3_0_194"/>
          <p:cNvSpPr/>
          <p:nvPr/>
        </p:nvSpPr>
        <p:spPr>
          <a:xfrm>
            <a:off x="15732642" y="3632200"/>
            <a:ext cx="6439800" cy="5881584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2c17dbf5ff3_0_194"/>
          <p:cNvSpPr/>
          <p:nvPr/>
        </p:nvSpPr>
        <p:spPr>
          <a:xfrm>
            <a:off x="17211403" y="4089400"/>
            <a:ext cx="3482278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SCANLINE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17dbf5ff3_0_194"/>
          <p:cNvSpPr/>
          <p:nvPr/>
        </p:nvSpPr>
        <p:spPr>
          <a:xfrm>
            <a:off x="16122192" y="5008150"/>
            <a:ext cx="56607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Each line of the image is sent sequentially, ordered from left to right</a:t>
            </a: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 sync pulse is at the end or middle of each line depending on mode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black and white image of a bar&#10;&#10;Description automatically generated">
            <a:extLst>
              <a:ext uri="{FF2B5EF4-FFF2-40B4-BE49-F238E27FC236}">
                <a16:creationId xmlns:a16="http://schemas.microsoft.com/office/drawing/2014/main" id="{F74E93BA-92E9-AE0F-39F0-AFF752820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8180" y="4571950"/>
            <a:ext cx="5572125" cy="365760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BB4B064-A7B1-19EB-4B76-0A17E975FAA9}"/>
              </a:ext>
            </a:extLst>
          </p:cNvPr>
          <p:cNvCxnSpPr>
            <a:cxnSpLocks/>
          </p:cNvCxnSpPr>
          <p:nvPr/>
        </p:nvCxnSpPr>
        <p:spPr>
          <a:xfrm>
            <a:off x="7136527" y="5649238"/>
            <a:ext cx="2415160" cy="576198"/>
          </a:xfrm>
          <a:prstGeom prst="curvedConnector3">
            <a:avLst>
              <a:gd name="adj1" fmla="val 50000"/>
            </a:avLst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A7E060-4166-6AA0-0DF6-08E540A4F0F1}"/>
              </a:ext>
            </a:extLst>
          </p:cNvPr>
          <p:cNvCxnSpPr>
            <a:cxnSpLocks/>
          </p:cNvCxnSpPr>
          <p:nvPr/>
        </p:nvCxnSpPr>
        <p:spPr>
          <a:xfrm flipV="1">
            <a:off x="7562913" y="7144186"/>
            <a:ext cx="2520539" cy="437325"/>
          </a:xfrm>
          <a:prstGeom prst="curvedConnector3">
            <a:avLst>
              <a:gd name="adj1" fmla="val 40558"/>
            </a:avLst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46D6B17-CE16-F5B1-28AA-F988875F69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394245" y="5774496"/>
            <a:ext cx="3986639" cy="1"/>
          </a:xfrm>
          <a:prstGeom prst="curvedConnector3">
            <a:avLst>
              <a:gd name="adj1" fmla="val 50000"/>
            </a:avLst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D35B7C4F-E050-FDFB-977E-C34277D5748B}"/>
              </a:ext>
            </a:extLst>
          </p:cNvPr>
          <p:cNvCxnSpPr>
            <a:cxnSpLocks/>
          </p:cNvCxnSpPr>
          <p:nvPr/>
        </p:nvCxnSpPr>
        <p:spPr>
          <a:xfrm rot="10800000">
            <a:off x="13161400" y="7581512"/>
            <a:ext cx="3095822" cy="1144033"/>
          </a:xfrm>
          <a:prstGeom prst="curvedConnector3">
            <a:avLst>
              <a:gd name="adj1" fmla="val 50000"/>
            </a:avLst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E4559D-F612-8B1F-3BB7-2AD37FEC5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9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nicko-ball">
            <a:hlinkClick r:id="" action="ppaction://media"/>
            <a:extLst>
              <a:ext uri="{FF2B5EF4-FFF2-40B4-BE49-F238E27FC236}">
                <a16:creationId xmlns:a16="http://schemas.microsoft.com/office/drawing/2014/main" id="{68A29854-D08D-55DE-9BB8-5063002B4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01234" y="3605582"/>
            <a:ext cx="11851486" cy="6669066"/>
          </a:xfrm>
          <a:prstGeom prst="rect">
            <a:avLst/>
          </a:prstGeom>
        </p:spPr>
      </p:pic>
      <p:sp>
        <p:nvSpPr>
          <p:cNvPr id="3" name="Google Shape;472;g2c17dbf5ff3_0_430">
            <a:extLst>
              <a:ext uri="{FF2B5EF4-FFF2-40B4-BE49-F238E27FC236}">
                <a16:creationId xmlns:a16="http://schemas.microsoft.com/office/drawing/2014/main" id="{B9527A35-FFA8-D3B1-D72C-3CC7438D28B6}"/>
              </a:ext>
            </a:extLst>
          </p:cNvPr>
          <p:cNvSpPr/>
          <p:nvPr/>
        </p:nvSpPr>
        <p:spPr>
          <a:xfrm>
            <a:off x="9286848" y="1058300"/>
            <a:ext cx="632141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TEST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71ED0-C85F-5C68-6B1A-386DE4CEAD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673" y="4569720"/>
            <a:ext cx="5903209" cy="5391492"/>
          </a:xfrm>
          <a:prstGeom prst="rect">
            <a:avLst/>
          </a:prstGeom>
        </p:spPr>
      </p:pic>
      <p:sp>
        <p:nvSpPr>
          <p:cNvPr id="6" name="Google Shape;468;g2c17dbf5ff3_0_430">
            <a:extLst>
              <a:ext uri="{FF2B5EF4-FFF2-40B4-BE49-F238E27FC236}">
                <a16:creationId xmlns:a16="http://schemas.microsoft.com/office/drawing/2014/main" id="{4CE5EC5D-21AD-89E6-9FA2-E53A10F64DFC}"/>
              </a:ext>
            </a:extLst>
          </p:cNvPr>
          <p:cNvSpPr/>
          <p:nvPr/>
        </p:nvSpPr>
        <p:spPr>
          <a:xfrm>
            <a:off x="3632545" y="3492400"/>
            <a:ext cx="301152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SOURCE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29EA9-2DFA-A332-A9EE-E2DF290A54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52;g2c17dbf5ff3_0_511">
            <a:extLst>
              <a:ext uri="{FF2B5EF4-FFF2-40B4-BE49-F238E27FC236}">
                <a16:creationId xmlns:a16="http://schemas.microsoft.com/office/drawing/2014/main" id="{0106CF92-DA03-7063-A9DD-52BE5957B121}"/>
              </a:ext>
            </a:extLst>
          </p:cNvPr>
          <p:cNvSpPr/>
          <p:nvPr/>
        </p:nvSpPr>
        <p:spPr>
          <a:xfrm>
            <a:off x="9216058" y="791600"/>
            <a:ext cx="4990751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HEADER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header">
            <a:hlinkClick r:id="" action="ppaction://media"/>
            <a:extLst>
              <a:ext uri="{FF2B5EF4-FFF2-40B4-BE49-F238E27FC236}">
                <a16:creationId xmlns:a16="http://schemas.microsoft.com/office/drawing/2014/main" id="{1C42305C-7EDF-4AC6-4123-A67D0FCB9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89345" y="4287521"/>
            <a:ext cx="2107889" cy="2107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79220-0930-4115-9641-C34430E14A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29"/>
          <a:stretch/>
        </p:blipFill>
        <p:spPr>
          <a:xfrm>
            <a:off x="11063167" y="6849577"/>
            <a:ext cx="12526469" cy="3362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E7AE7-A4E5-7B54-71D7-712123E69F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9893" y="4022070"/>
            <a:ext cx="8507012" cy="2638793"/>
          </a:xfrm>
          <a:prstGeom prst="rect">
            <a:avLst/>
          </a:prstGeom>
        </p:spPr>
      </p:pic>
      <p:sp>
        <p:nvSpPr>
          <p:cNvPr id="11" name="Google Shape;469;g2c17dbf5ff3_0_430">
            <a:extLst>
              <a:ext uri="{FF2B5EF4-FFF2-40B4-BE49-F238E27FC236}">
                <a16:creationId xmlns:a16="http://schemas.microsoft.com/office/drawing/2014/main" id="{70442E2F-FDDD-1148-B935-FEB6AE46D5C2}"/>
              </a:ext>
            </a:extLst>
          </p:cNvPr>
          <p:cNvSpPr/>
          <p:nvPr/>
        </p:nvSpPr>
        <p:spPr>
          <a:xfrm>
            <a:off x="1416208" y="4334248"/>
            <a:ext cx="8874300" cy="634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header starts with two 1900hz tones that are 300ms long with a 10ms break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Following that, there are 8 bits, with a start and stop bit.  Bit 8 is a parity bit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This VIS code identifies what format the image is going to be transmitted 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This is typical of most modes in current use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FA052-5C0E-0BDA-77FF-1E8DE73D31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2c17dbf5ff3_0_430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c17dbf5ff3_0_43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c17dbf5ff3_0_430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c17dbf5ff3_0_43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2c17dbf5ff3_0_430"/>
          <p:cNvSpPr/>
          <p:nvPr/>
        </p:nvSpPr>
        <p:spPr>
          <a:xfrm>
            <a:off x="2437300" y="3340025"/>
            <a:ext cx="8874300" cy="937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Scan lines encode the image information for each line as a function of the received frequency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At the end of each line, a sync pulse of 1200hz is sent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Some modes put the sync pulse in the middle of the scanline instead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Color images send three scan lines per actual scan line to encode the RGB value of the line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Very early color images were actually multiple black and white images, each with a color filter on the camera – a very manual process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c17dbf5ff3_0_430"/>
          <p:cNvSpPr/>
          <p:nvPr/>
        </p:nvSpPr>
        <p:spPr>
          <a:xfrm>
            <a:off x="8344705" y="778900"/>
            <a:ext cx="6910139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SCAN LINES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5AF03-A4DE-96D0-28BD-0B7F0547C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4844" y="3177256"/>
            <a:ext cx="7144747" cy="5382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D4D6A-805F-AAB1-D25B-CC9BCE079C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1054" y="8777045"/>
            <a:ext cx="6992326" cy="3477110"/>
          </a:xfrm>
          <a:prstGeom prst="rect">
            <a:avLst/>
          </a:prstGeom>
        </p:spPr>
      </p:pic>
      <p:pic>
        <p:nvPicPr>
          <p:cNvPr id="11" name="scanlines">
            <a:hlinkClick r:id="" action="ppaction://media"/>
            <a:extLst>
              <a:ext uri="{FF2B5EF4-FFF2-40B4-BE49-F238E27FC236}">
                <a16:creationId xmlns:a16="http://schemas.microsoft.com/office/drawing/2014/main" id="{3CDFBBF5-F08F-8DA6-1C4B-90A427136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58943" y="4713755"/>
            <a:ext cx="2208430" cy="2208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2434DC-C0D5-F0A8-964E-F694591DA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2c17dbf5ff3_0_220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c17dbf5ff3_0_22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c17dbf5ff3_0_22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c17dbf5ff3_0_220"/>
          <p:cNvSpPr/>
          <p:nvPr/>
        </p:nvSpPr>
        <p:spPr>
          <a:xfrm>
            <a:off x="18205253" y="3452133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c17dbf5ff3_0_220"/>
          <p:cNvSpPr/>
          <p:nvPr/>
        </p:nvSpPr>
        <p:spPr>
          <a:xfrm>
            <a:off x="18510091" y="4861833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c17dbf5ff3_0_220"/>
          <p:cNvSpPr/>
          <p:nvPr/>
        </p:nvSpPr>
        <p:spPr>
          <a:xfrm>
            <a:off x="18510091" y="486183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c17dbf5ff3_0_220"/>
          <p:cNvSpPr/>
          <p:nvPr/>
        </p:nvSpPr>
        <p:spPr>
          <a:xfrm>
            <a:off x="18510091" y="486183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c17dbf5ff3_0_220"/>
          <p:cNvSpPr/>
          <p:nvPr/>
        </p:nvSpPr>
        <p:spPr>
          <a:xfrm>
            <a:off x="18440700" y="3834888"/>
            <a:ext cx="4890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Paul Turner / Don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Rotier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c17dbf5ff3_0_220"/>
          <p:cNvSpPr/>
          <p:nvPr/>
        </p:nvSpPr>
        <p:spPr>
          <a:xfrm>
            <a:off x="18300202" y="5288630"/>
            <a:ext cx="517099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YCrCb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color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Reduced </a:t>
            </a:r>
            <a:r>
              <a:rPr lang="en-US" sz="3200" dirty="0" err="1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xmit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time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800x600 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– 5 minutes</a:t>
            </a:r>
          </a:p>
        </p:txBody>
      </p:sp>
      <p:sp>
        <p:nvSpPr>
          <p:cNvPr id="296" name="Google Shape;296;g2c17dbf5ff3_0_220"/>
          <p:cNvSpPr/>
          <p:nvPr/>
        </p:nvSpPr>
        <p:spPr>
          <a:xfrm>
            <a:off x="18510091" y="901473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c17dbf5ff3_0_220"/>
          <p:cNvSpPr/>
          <p:nvPr/>
        </p:nvSpPr>
        <p:spPr>
          <a:xfrm>
            <a:off x="18510091" y="901473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72;g2c17dbf5ff3_0_430">
            <a:extLst>
              <a:ext uri="{FF2B5EF4-FFF2-40B4-BE49-F238E27FC236}">
                <a16:creationId xmlns:a16="http://schemas.microsoft.com/office/drawing/2014/main" id="{EC68B2B6-4879-F738-D136-A8358CE262DF}"/>
              </a:ext>
            </a:extLst>
          </p:cNvPr>
          <p:cNvSpPr/>
          <p:nvPr/>
        </p:nvSpPr>
        <p:spPr>
          <a:xfrm>
            <a:off x="8008810" y="681625"/>
            <a:ext cx="913152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MODES IN BRIEF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651C7F-1339-8C1F-5A5D-D30DD9A4776B}"/>
              </a:ext>
            </a:extLst>
          </p:cNvPr>
          <p:cNvGrpSpPr/>
          <p:nvPr/>
        </p:nvGrpSpPr>
        <p:grpSpPr>
          <a:xfrm>
            <a:off x="18789541" y="2623936"/>
            <a:ext cx="5171654" cy="1557900"/>
            <a:chOff x="2264157" y="2253503"/>
            <a:chExt cx="5171654" cy="15579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CB58D2-A14F-B6AB-6358-46709AEE42CD}"/>
                </a:ext>
              </a:extLst>
            </p:cNvPr>
            <p:cNvSpPr/>
            <p:nvPr/>
          </p:nvSpPr>
          <p:spPr>
            <a:xfrm>
              <a:off x="2264157" y="2267448"/>
              <a:ext cx="4248582" cy="1185150"/>
            </a:xfrm>
            <a:prstGeom prst="roundRect">
              <a:avLst/>
            </a:prstGeom>
            <a:solidFill>
              <a:srgbClr val="01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oogle Shape;301;g2c17dbf5ff3_0_220">
              <a:extLst>
                <a:ext uri="{FF2B5EF4-FFF2-40B4-BE49-F238E27FC236}">
                  <a16:creationId xmlns:a16="http://schemas.microsoft.com/office/drawing/2014/main" id="{1384CB0C-6F53-0578-5A81-2BBA07E66DCF}"/>
                </a:ext>
              </a:extLst>
            </p:cNvPr>
            <p:cNvSpPr/>
            <p:nvPr/>
          </p:nvSpPr>
          <p:spPr>
            <a:xfrm>
              <a:off x="3638136" y="2253503"/>
              <a:ext cx="3797675" cy="15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11240"/>
                </a:buClr>
                <a:buSzPts val="8000"/>
                <a:buFont typeface="Tomorrow"/>
                <a:buNone/>
              </a:pPr>
              <a:r>
                <a:rPr lang="en-US" sz="8000" b="1" i="0" u="none" strike="noStrike" cap="none" dirty="0">
                  <a:solidFill>
                    <a:srgbClr val="011240"/>
                  </a:solidFill>
                  <a:latin typeface="Tomorrow"/>
                  <a:ea typeface="Tomorrow"/>
                  <a:cs typeface="Tomorrow"/>
                  <a:sym typeface="Tomorrow"/>
                </a:rPr>
                <a:t>PD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g2c17dbf5ff3_0_220"/>
          <p:cNvSpPr/>
          <p:nvPr/>
        </p:nvSpPr>
        <p:spPr>
          <a:xfrm>
            <a:off x="6614891" y="3473363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c17dbf5ff3_0_220"/>
          <p:cNvSpPr/>
          <p:nvPr/>
        </p:nvSpPr>
        <p:spPr>
          <a:xfrm>
            <a:off x="6919729" y="4883063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c17dbf5ff3_0_220"/>
          <p:cNvSpPr/>
          <p:nvPr/>
        </p:nvSpPr>
        <p:spPr>
          <a:xfrm>
            <a:off x="6919729" y="48830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c17dbf5ff3_0_220"/>
          <p:cNvSpPr/>
          <p:nvPr/>
        </p:nvSpPr>
        <p:spPr>
          <a:xfrm>
            <a:off x="6919729" y="48830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c17dbf5ff3_0_220"/>
          <p:cNvSpPr/>
          <p:nvPr/>
        </p:nvSpPr>
        <p:spPr>
          <a:xfrm>
            <a:off x="6842520" y="3938056"/>
            <a:ext cx="4890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Martin Emmerson</a:t>
            </a:r>
            <a:b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</a:b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G3OQD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c17dbf5ff3_0_220"/>
          <p:cNvSpPr/>
          <p:nvPr/>
        </p:nvSpPr>
        <p:spPr>
          <a:xfrm>
            <a:off x="6833749" y="5262129"/>
            <a:ext cx="48732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Improved on Robot</a:t>
            </a:r>
            <a:b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</a:b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Up to 320x256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Simplified color sync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Stations are synced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2c17dbf5ff3_0_22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5673" y="7003963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c17dbf5ff3_0_220"/>
          <p:cNvSpPr/>
          <p:nvPr/>
        </p:nvSpPr>
        <p:spPr>
          <a:xfrm>
            <a:off x="6919729" y="90359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c17dbf5ff3_0_220"/>
          <p:cNvSpPr/>
          <p:nvPr/>
        </p:nvSpPr>
        <p:spPr>
          <a:xfrm>
            <a:off x="6919729" y="90359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FC5E6-E7C8-F0B0-D15A-EB7C646D6188}"/>
              </a:ext>
            </a:extLst>
          </p:cNvPr>
          <p:cNvGrpSpPr/>
          <p:nvPr/>
        </p:nvGrpSpPr>
        <p:grpSpPr>
          <a:xfrm>
            <a:off x="7164228" y="2631188"/>
            <a:ext cx="4248582" cy="1557900"/>
            <a:chOff x="2264157" y="2229187"/>
            <a:chExt cx="4248582" cy="15579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0CC9FCF-9DB4-427D-D535-CDDCA7950714}"/>
                </a:ext>
              </a:extLst>
            </p:cNvPr>
            <p:cNvSpPr/>
            <p:nvPr/>
          </p:nvSpPr>
          <p:spPr>
            <a:xfrm>
              <a:off x="2264157" y="2267448"/>
              <a:ext cx="4248582" cy="1185150"/>
            </a:xfrm>
            <a:prstGeom prst="roundRect">
              <a:avLst/>
            </a:prstGeom>
            <a:solidFill>
              <a:srgbClr val="01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301;g2c17dbf5ff3_0_220">
              <a:extLst>
                <a:ext uri="{FF2B5EF4-FFF2-40B4-BE49-F238E27FC236}">
                  <a16:creationId xmlns:a16="http://schemas.microsoft.com/office/drawing/2014/main" id="{9B3DD65E-94EC-8C8F-1681-8F89080BD2E4}"/>
                </a:ext>
              </a:extLst>
            </p:cNvPr>
            <p:cNvSpPr/>
            <p:nvPr/>
          </p:nvSpPr>
          <p:spPr>
            <a:xfrm>
              <a:off x="2715064" y="2229187"/>
              <a:ext cx="3797675" cy="15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11240"/>
                </a:buClr>
                <a:buSzPts val="8000"/>
                <a:buFont typeface="Tomorrow"/>
                <a:buNone/>
              </a:pPr>
              <a:r>
                <a:rPr lang="en-US" sz="8000" b="1" i="0" u="none" strike="noStrike" cap="none" dirty="0">
                  <a:solidFill>
                    <a:srgbClr val="011240"/>
                  </a:solidFill>
                  <a:latin typeface="Tomorrow"/>
                  <a:ea typeface="Tomorrow"/>
                  <a:cs typeface="Tomorrow"/>
                  <a:sym typeface="Tomorrow"/>
                </a:rPr>
                <a:t>Martin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g2c17dbf5ff3_0_220"/>
          <p:cNvSpPr/>
          <p:nvPr/>
        </p:nvSpPr>
        <p:spPr>
          <a:xfrm>
            <a:off x="951765" y="3990080"/>
            <a:ext cx="5118872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Robot Research Corp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c17dbf5ff3_0_220"/>
          <p:cNvSpPr/>
          <p:nvPr/>
        </p:nvSpPr>
        <p:spPr>
          <a:xfrm>
            <a:off x="827971" y="3473363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c17dbf5ff3_0_220"/>
          <p:cNvSpPr/>
          <p:nvPr/>
        </p:nvSpPr>
        <p:spPr>
          <a:xfrm>
            <a:off x="1132809" y="4883063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17dbf5ff3_0_220"/>
          <p:cNvSpPr/>
          <p:nvPr/>
        </p:nvSpPr>
        <p:spPr>
          <a:xfrm>
            <a:off x="1132809" y="48830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c17dbf5ff3_0_220"/>
          <p:cNvSpPr/>
          <p:nvPr/>
        </p:nvSpPr>
        <p:spPr>
          <a:xfrm>
            <a:off x="1132809" y="48830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c17dbf5ff3_0_220"/>
          <p:cNvSpPr/>
          <p:nvPr/>
        </p:nvSpPr>
        <p:spPr>
          <a:xfrm>
            <a:off x="951765" y="5234809"/>
            <a:ext cx="5042438" cy="170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YCrCb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instead of RGB</a:t>
            </a:r>
            <a:endParaRPr lang="en-US" sz="32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Compat with B&amp;W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Async transfer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Sync pulses can be lost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2c17dbf5ff3_0_22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8753" y="7003963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c17dbf5ff3_0_220"/>
          <p:cNvSpPr/>
          <p:nvPr/>
        </p:nvSpPr>
        <p:spPr>
          <a:xfrm>
            <a:off x="1132809" y="90359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c17dbf5ff3_0_220"/>
          <p:cNvSpPr/>
          <p:nvPr/>
        </p:nvSpPr>
        <p:spPr>
          <a:xfrm>
            <a:off x="1132809" y="90359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9E300D-2DCF-D3C2-8CCE-D2354043A89C}"/>
              </a:ext>
            </a:extLst>
          </p:cNvPr>
          <p:cNvGrpSpPr/>
          <p:nvPr/>
        </p:nvGrpSpPr>
        <p:grpSpPr>
          <a:xfrm>
            <a:off x="1377308" y="2729356"/>
            <a:ext cx="4276220" cy="1557900"/>
            <a:chOff x="2264157" y="2248199"/>
            <a:chExt cx="4276220" cy="15579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DCE8360-5944-0840-B6BB-0D139E74AB31}"/>
                </a:ext>
              </a:extLst>
            </p:cNvPr>
            <p:cNvSpPr/>
            <p:nvPr/>
          </p:nvSpPr>
          <p:spPr>
            <a:xfrm>
              <a:off x="2264157" y="2267448"/>
              <a:ext cx="4248582" cy="1185150"/>
            </a:xfrm>
            <a:prstGeom prst="roundRect">
              <a:avLst/>
            </a:prstGeom>
            <a:solidFill>
              <a:srgbClr val="01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Google Shape;301;g2c17dbf5ff3_0_220">
              <a:extLst>
                <a:ext uri="{FF2B5EF4-FFF2-40B4-BE49-F238E27FC236}">
                  <a16:creationId xmlns:a16="http://schemas.microsoft.com/office/drawing/2014/main" id="{D9CFA03C-7101-07EE-D8A5-8C1575722ECE}"/>
                </a:ext>
              </a:extLst>
            </p:cNvPr>
            <p:cNvSpPr/>
            <p:nvPr/>
          </p:nvSpPr>
          <p:spPr>
            <a:xfrm>
              <a:off x="2742702" y="2248199"/>
              <a:ext cx="3797675" cy="15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11240"/>
                </a:buClr>
                <a:buSzPts val="8000"/>
                <a:buFont typeface="Tomorrow"/>
                <a:buNone/>
              </a:pPr>
              <a:r>
                <a:rPr lang="en-US" sz="8000" b="1" i="0" u="none" strike="noStrike" cap="none" dirty="0">
                  <a:solidFill>
                    <a:srgbClr val="011240"/>
                  </a:solidFill>
                  <a:latin typeface="Tomorrow"/>
                  <a:ea typeface="Tomorrow"/>
                  <a:cs typeface="Tomorrow"/>
                  <a:sym typeface="Tomorrow"/>
                </a:rPr>
                <a:t>Robot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g2c17dbf5ff3_0_220"/>
          <p:cNvSpPr/>
          <p:nvPr/>
        </p:nvSpPr>
        <p:spPr>
          <a:xfrm>
            <a:off x="12414979" y="3459880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c17dbf5ff3_0_220"/>
          <p:cNvSpPr/>
          <p:nvPr/>
        </p:nvSpPr>
        <p:spPr>
          <a:xfrm>
            <a:off x="12719817" y="4869580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c17dbf5ff3_0_220"/>
          <p:cNvSpPr/>
          <p:nvPr/>
        </p:nvSpPr>
        <p:spPr>
          <a:xfrm>
            <a:off x="12719817" y="486958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c17dbf5ff3_0_220"/>
          <p:cNvSpPr/>
          <p:nvPr/>
        </p:nvSpPr>
        <p:spPr>
          <a:xfrm>
            <a:off x="12719817" y="486958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c17dbf5ff3_0_220"/>
          <p:cNvSpPr/>
          <p:nvPr/>
        </p:nvSpPr>
        <p:spPr>
          <a:xfrm>
            <a:off x="12645302" y="5234809"/>
            <a:ext cx="48732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Improved on Martin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Calibri"/>
                <a:sym typeface="Tomorrow"/>
              </a:rPr>
              <a:t>Same image quality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Calibri"/>
                <a:sym typeface="Tomorrow"/>
              </a:rPr>
              <a:t>Adds a DX mode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Calibri"/>
                <a:sym typeface="Tomorrow"/>
              </a:rPr>
              <a:t>Most popular in NA</a:t>
            </a:r>
            <a:endParaRPr lang="en-US" sz="3200" dirty="0">
              <a:solidFill>
                <a:schemeClr val="dk1"/>
              </a:solidFill>
              <a:latin typeface="Calibri"/>
              <a:ea typeface="Tomorrow"/>
              <a:cs typeface="Calibri"/>
              <a:sym typeface="Calibri"/>
            </a:endParaRPr>
          </a:p>
        </p:txBody>
      </p:sp>
      <p:pic>
        <p:nvPicPr>
          <p:cNvPr id="258" name="Google Shape;258;g2c17dbf5ff3_0_22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75761" y="699048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c17dbf5ff3_0_220"/>
          <p:cNvSpPr/>
          <p:nvPr/>
        </p:nvSpPr>
        <p:spPr>
          <a:xfrm>
            <a:off x="12719817" y="902248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c17dbf5ff3_0_220"/>
          <p:cNvSpPr/>
          <p:nvPr/>
        </p:nvSpPr>
        <p:spPr>
          <a:xfrm>
            <a:off x="12719817" y="902248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51DC82-583D-4BF9-DC90-C1F8B563E919}"/>
              </a:ext>
            </a:extLst>
          </p:cNvPr>
          <p:cNvGrpSpPr/>
          <p:nvPr/>
        </p:nvGrpSpPr>
        <p:grpSpPr>
          <a:xfrm>
            <a:off x="12945419" y="2727181"/>
            <a:ext cx="4248582" cy="1557900"/>
            <a:chOff x="2264157" y="2239525"/>
            <a:chExt cx="4248582" cy="15579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A1B6F9-7E34-4A43-6326-2D3B47FE06CA}"/>
                </a:ext>
              </a:extLst>
            </p:cNvPr>
            <p:cNvSpPr/>
            <p:nvPr/>
          </p:nvSpPr>
          <p:spPr>
            <a:xfrm>
              <a:off x="2264157" y="2267448"/>
              <a:ext cx="4248582" cy="1185150"/>
            </a:xfrm>
            <a:prstGeom prst="roundRect">
              <a:avLst/>
            </a:prstGeom>
            <a:solidFill>
              <a:srgbClr val="01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Google Shape;301;g2c17dbf5ff3_0_220"/>
            <p:cNvSpPr/>
            <p:nvPr/>
          </p:nvSpPr>
          <p:spPr>
            <a:xfrm>
              <a:off x="2489611" y="2239525"/>
              <a:ext cx="3797675" cy="15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11240"/>
                </a:buClr>
                <a:buSzPts val="8000"/>
                <a:buFont typeface="Tomorrow"/>
                <a:buNone/>
              </a:pPr>
              <a:r>
                <a:rPr lang="en-US" sz="8000" b="1" i="0" u="none" strike="noStrike" cap="none" dirty="0">
                  <a:solidFill>
                    <a:srgbClr val="011240"/>
                  </a:solidFill>
                  <a:latin typeface="Tomorrow"/>
                  <a:ea typeface="Tomorrow"/>
                  <a:cs typeface="Tomorrow"/>
                  <a:sym typeface="Tomorrow"/>
                </a:rPr>
                <a:t>Scottie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256;g2c17dbf5ff3_0_220">
            <a:extLst>
              <a:ext uri="{FF2B5EF4-FFF2-40B4-BE49-F238E27FC236}">
                <a16:creationId xmlns:a16="http://schemas.microsoft.com/office/drawing/2014/main" id="{F95F0CB5-D835-2C1C-6043-0EDBAC87324E}"/>
              </a:ext>
            </a:extLst>
          </p:cNvPr>
          <p:cNvSpPr/>
          <p:nvPr/>
        </p:nvSpPr>
        <p:spPr>
          <a:xfrm>
            <a:off x="12491220" y="3976597"/>
            <a:ext cx="5118872" cy="110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Eddie Murphy</a:t>
            </a:r>
            <a:b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</a:b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GM3SBC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 descr="A cat wearing headphones&#10;&#10;Description automatically generated">
            <a:extLst>
              <a:ext uri="{FF2B5EF4-FFF2-40B4-BE49-F238E27FC236}">
                <a16:creationId xmlns:a16="http://schemas.microsoft.com/office/drawing/2014/main" id="{6B8A6568-D870-A4C5-A87A-62A5F78E5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640" y="7455539"/>
            <a:ext cx="4096474" cy="3277179"/>
          </a:xfrm>
          <a:prstGeom prst="rect">
            <a:avLst/>
          </a:prstGeom>
        </p:spPr>
      </p:pic>
      <p:pic>
        <p:nvPicPr>
          <p:cNvPr id="34" name="Picture 33" descr="A cat wearing headphones&#10;&#10;Description automatically generated">
            <a:extLst>
              <a:ext uri="{FF2B5EF4-FFF2-40B4-BE49-F238E27FC236}">
                <a16:creationId xmlns:a16="http://schemas.microsoft.com/office/drawing/2014/main" id="{E8198517-5337-D643-A3DA-BA9F591F3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0140" y="7546503"/>
            <a:ext cx="4084025" cy="3267220"/>
          </a:xfrm>
          <a:prstGeom prst="rect">
            <a:avLst/>
          </a:prstGeom>
        </p:spPr>
      </p:pic>
      <p:pic>
        <p:nvPicPr>
          <p:cNvPr id="36" name="Picture 35" descr="A cat wearing headphones&#10;&#10;Description automatically generated">
            <a:extLst>
              <a:ext uri="{FF2B5EF4-FFF2-40B4-BE49-F238E27FC236}">
                <a16:creationId xmlns:a16="http://schemas.microsoft.com/office/drawing/2014/main" id="{CB9CD842-F56D-387F-BF56-9A854F96F3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43687" y="7546503"/>
            <a:ext cx="4084026" cy="3267221"/>
          </a:xfrm>
          <a:prstGeom prst="rect">
            <a:avLst/>
          </a:prstGeom>
        </p:spPr>
      </p:pic>
      <p:pic>
        <p:nvPicPr>
          <p:cNvPr id="38" name="Picture 37" descr="A cat wearing headphones and microphone&#10;&#10;Description automatically generated">
            <a:extLst>
              <a:ext uri="{FF2B5EF4-FFF2-40B4-BE49-F238E27FC236}">
                <a16:creationId xmlns:a16="http://schemas.microsoft.com/office/drawing/2014/main" id="{EB066778-1B8C-5E88-54FB-C975228B3F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146" y="7455539"/>
            <a:ext cx="4296151" cy="3222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3B10F1-AFA1-3216-2323-53BABC741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c17dbf5ff3_0_19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17dbf5ff3_0_19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17dbf5ff3_0_19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17dbf5ff3_0_19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c17dbf5ff3_0_194"/>
          <p:cNvSpPr/>
          <p:nvPr/>
        </p:nvSpPr>
        <p:spPr>
          <a:xfrm>
            <a:off x="7855014" y="920977"/>
            <a:ext cx="8267178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OTHER MODES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c17dbf5ff3_0_194"/>
          <p:cNvSpPr/>
          <p:nvPr/>
        </p:nvSpPr>
        <p:spPr>
          <a:xfrm>
            <a:off x="1778222" y="3632200"/>
            <a:ext cx="20843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69;g2c17dbf5ff3_0_430">
            <a:extLst>
              <a:ext uri="{FF2B5EF4-FFF2-40B4-BE49-F238E27FC236}">
                <a16:creationId xmlns:a16="http://schemas.microsoft.com/office/drawing/2014/main" id="{C6D6C9D7-ECDD-9573-FA97-9C97950FBD6F}"/>
              </a:ext>
            </a:extLst>
          </p:cNvPr>
          <p:cNvSpPr/>
          <p:nvPr/>
        </p:nvSpPr>
        <p:spPr>
          <a:xfrm>
            <a:off x="4512342" y="2743051"/>
            <a:ext cx="8874300" cy="937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Tons of experimental/abandoned modes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MSCAN TV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Interlaced transmission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Kenwood FAST FM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Like Robot, but with odd parity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Built-in to some handsets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MP, MR, ML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VIS code extended to 16 bits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Sync is narrowband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Martin HQ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</a:t>
            </a:r>
            <a:r>
              <a:rPr lang="en-US" sz="3200" dirty="0" err="1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YCrCb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encoding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Full specification never detailed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Many more!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at sitting next to a radio&#10;&#10;Description automatically generated">
            <a:extLst>
              <a:ext uri="{FF2B5EF4-FFF2-40B4-BE49-F238E27FC236}">
                <a16:creationId xmlns:a16="http://schemas.microsoft.com/office/drawing/2014/main" id="{17963A6B-9FFD-76B5-9675-8AEC46529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5909" y="3754631"/>
            <a:ext cx="7161497" cy="7161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B0F88-4D62-FE45-3D3B-E13492DA1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8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c17dbf5ff3_0_142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17dbf5ff3_0_14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c17dbf5ff3_0_14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c17dbf5ff3_0_14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c17dbf5ff3_0_142"/>
          <p:cNvSpPr/>
          <p:nvPr/>
        </p:nvSpPr>
        <p:spPr>
          <a:xfrm>
            <a:off x="1079635" y="2247900"/>
            <a:ext cx="7049400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c17dbf5ff3_0_142"/>
          <p:cNvSpPr/>
          <p:nvPr/>
        </p:nvSpPr>
        <p:spPr>
          <a:xfrm>
            <a:off x="1079635" y="2247900"/>
            <a:ext cx="70494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c17dbf5ff3_0_142"/>
          <p:cNvSpPr/>
          <p:nvPr/>
        </p:nvSpPr>
        <p:spPr>
          <a:xfrm>
            <a:off x="1605633" y="2552700"/>
            <a:ext cx="3970347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COMPUTER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c17dbf5ff3_0_142"/>
          <p:cNvSpPr/>
          <p:nvPr/>
        </p:nvSpPr>
        <p:spPr>
          <a:xfrm>
            <a:off x="1079635" y="38989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computer with a sound card, or even a phone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c17dbf5ff3_0_142"/>
          <p:cNvSpPr/>
          <p:nvPr/>
        </p:nvSpPr>
        <p:spPr>
          <a:xfrm>
            <a:off x="8675184" y="2247900"/>
            <a:ext cx="7049400" cy="30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17dbf5ff3_0_142"/>
          <p:cNvSpPr/>
          <p:nvPr/>
        </p:nvSpPr>
        <p:spPr>
          <a:xfrm>
            <a:off x="8675184" y="2247900"/>
            <a:ext cx="70494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c17dbf5ff3_0_142"/>
          <p:cNvSpPr/>
          <p:nvPr/>
        </p:nvSpPr>
        <p:spPr>
          <a:xfrm>
            <a:off x="9437279" y="2552700"/>
            <a:ext cx="3802731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SOFTWARE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c17dbf5ff3_0_142"/>
          <p:cNvSpPr/>
          <p:nvPr/>
        </p:nvSpPr>
        <p:spPr>
          <a:xfrm>
            <a:off x="8675184" y="3898900"/>
            <a:ext cx="71850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Many programs to choose from.  MMSSTV is a good choice for Windows, or Robot36 for Android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c17dbf5ff3_0_142"/>
          <p:cNvSpPr/>
          <p:nvPr/>
        </p:nvSpPr>
        <p:spPr>
          <a:xfrm>
            <a:off x="16270734" y="2247900"/>
            <a:ext cx="7049400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c17dbf5ff3_0_142"/>
          <p:cNvSpPr/>
          <p:nvPr/>
        </p:nvSpPr>
        <p:spPr>
          <a:xfrm>
            <a:off x="16270734" y="2247900"/>
            <a:ext cx="70494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c17dbf5ff3_0_142"/>
          <p:cNvSpPr/>
          <p:nvPr/>
        </p:nvSpPr>
        <p:spPr>
          <a:xfrm>
            <a:off x="17032828" y="2552700"/>
            <a:ext cx="5075609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SIGNALS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c17dbf5ff3_0_142"/>
          <p:cNvSpPr/>
          <p:nvPr/>
        </p:nvSpPr>
        <p:spPr>
          <a:xfrm>
            <a:off x="16270734" y="38989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Record over the air, or use one of many online SDR radios to tune in</a:t>
            </a:r>
          </a:p>
        </p:txBody>
      </p:sp>
      <p:sp>
        <p:nvSpPr>
          <p:cNvPr id="2" name="Google Shape;224;g2c17dbf5ff3_0_194">
            <a:extLst>
              <a:ext uri="{FF2B5EF4-FFF2-40B4-BE49-F238E27FC236}">
                <a16:creationId xmlns:a16="http://schemas.microsoft.com/office/drawing/2014/main" id="{6D59D5AD-6AF1-0AB8-DA1E-92D30A4C6F41}"/>
              </a:ext>
            </a:extLst>
          </p:cNvPr>
          <p:cNvSpPr/>
          <p:nvPr/>
        </p:nvSpPr>
        <p:spPr>
          <a:xfrm>
            <a:off x="7547957" y="533555"/>
            <a:ext cx="11247178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RECEIVING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at sitting on the floor with wires&#10;&#10;Description automatically generated">
            <a:extLst>
              <a:ext uri="{FF2B5EF4-FFF2-40B4-BE49-F238E27FC236}">
                <a16:creationId xmlns:a16="http://schemas.microsoft.com/office/drawing/2014/main" id="{7EB5E9B3-9A7E-E22B-EC46-11C10CA67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0829" y="6269090"/>
            <a:ext cx="5846711" cy="5846711"/>
          </a:xfrm>
          <a:prstGeom prst="rect">
            <a:avLst/>
          </a:prstGeom>
        </p:spPr>
      </p:pic>
      <p:pic>
        <p:nvPicPr>
          <p:cNvPr id="6" name="Picture 5" descr="A computer chip with a cat on it&#10;&#10;Description automatically generated">
            <a:extLst>
              <a:ext uri="{FF2B5EF4-FFF2-40B4-BE49-F238E27FC236}">
                <a16:creationId xmlns:a16="http://schemas.microsoft.com/office/drawing/2014/main" id="{BBDE6D3D-B2EB-33EB-5460-AACA3B34D2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602" b="8222"/>
          <a:stretch/>
        </p:blipFill>
        <p:spPr>
          <a:xfrm>
            <a:off x="1079635" y="6269090"/>
            <a:ext cx="13431644" cy="5846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6E2B51-105A-26B9-F92F-ADB22DA28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c17dbf5ff3_0_104"/>
          <p:cNvSpPr/>
          <p:nvPr/>
        </p:nvSpPr>
        <p:spPr>
          <a:xfrm>
            <a:off x="4597890" y="5215566"/>
            <a:ext cx="8264400" cy="7116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Hams like to use specific frequen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cies for SSTV traffic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80 meters – 3.845Mhz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40 meters – 7.171Mhz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20 meters – 14.230Mhz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15 meters – 21.340Mhz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10 meters – 28.680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c17dbf5ff3_0_104"/>
          <p:cNvSpPr/>
          <p:nvPr/>
        </p:nvSpPr>
        <p:spPr>
          <a:xfrm>
            <a:off x="13323965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24;g2c17dbf5ff3_0_194">
            <a:extLst>
              <a:ext uri="{FF2B5EF4-FFF2-40B4-BE49-F238E27FC236}">
                <a16:creationId xmlns:a16="http://schemas.microsoft.com/office/drawing/2014/main" id="{A280B738-01D2-6AC3-25FC-1193D345692A}"/>
              </a:ext>
            </a:extLst>
          </p:cNvPr>
          <p:cNvSpPr/>
          <p:nvPr/>
        </p:nvSpPr>
        <p:spPr>
          <a:xfrm>
            <a:off x="3698750" y="791600"/>
            <a:ext cx="1576267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TYPICAL SSTV FREQUENCIES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cat with a globe&#10;&#10;Description automatically generated">
            <a:extLst>
              <a:ext uri="{FF2B5EF4-FFF2-40B4-BE49-F238E27FC236}">
                <a16:creationId xmlns:a16="http://schemas.microsoft.com/office/drawing/2014/main" id="{CCBF1444-0BB6-E551-8D7D-CB50C38CF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57" b="96094" l="1465" r="89844">
                        <a14:foregroundMark x1="61816" y1="91016" x2="61816" y2="91016"/>
                        <a14:foregroundMark x1="63477" y1="96289" x2="63477" y2="96289"/>
                        <a14:foregroundMark x1="7617" y1="74121" x2="7617" y2="74121"/>
                        <a14:foregroundMark x1="11816" y1="73828" x2="11816" y2="73828"/>
                        <a14:foregroundMark x1="2832" y1="76953" x2="2832" y2="76953"/>
                        <a14:foregroundMark x1="2832" y1="76953" x2="2832" y2="76953"/>
                        <a14:foregroundMark x1="7031" y1="71680" x2="1465" y2="74512"/>
                        <a14:foregroundMark x1="1465" y1="74512" x2="4395" y2="79980"/>
                        <a14:foregroundMark x1="4395" y1="79980" x2="7227" y2="75195"/>
                        <a14:foregroundMark x1="7227" y1="75195" x2="7324" y2="71777"/>
                        <a14:foregroundMark x1="6836" y1="74512" x2="4980" y2="76563"/>
                        <a14:foregroundMark x1="28906" y1="10547" x2="32813" y2="5957"/>
                        <a14:foregroundMark x1="32813" y1="5957" x2="32422" y2="10254"/>
                        <a14:foregroundMark x1="53436" y1="55923" x2="49805" y2="57031"/>
                        <a14:foregroundMark x1="49805" y1="57031" x2="55371" y2="57031"/>
                        <a14:foregroundMark x1="55371" y1="57031" x2="54668" y2="55625"/>
                        <a14:foregroundMark x1="58301" y1="52246" x2="52344" y2="53613"/>
                        <a14:foregroundMark x1="52344" y1="53613" x2="58789" y2="56836"/>
                        <a14:foregroundMark x1="58789" y1="56836" x2="58105" y2="52246"/>
                        <a14:backgroundMark x1="62695" y1="99512" x2="62695" y2="99512"/>
                        <a14:backgroundMark x1="67090" y1="98926" x2="67090" y2="98926"/>
                        <a14:backgroundMark x1="57422" y1="98340" x2="57422" y2="98340"/>
                        <a14:backgroundMark x1="22559" y1="85938" x2="29980" y2="83203"/>
                        <a14:backgroundMark x1="36523" y1="89258" x2="38281" y2="83594"/>
                        <a14:backgroundMark x1="38281" y1="83594" x2="41895" y2="87988"/>
                        <a14:backgroundMark x1="41895" y1="87988" x2="42090" y2="88672"/>
                        <a14:backgroundMark x1="57031" y1="98047" x2="63379" y2="99023"/>
                        <a14:backgroundMark x1="63379" y1="99023" x2="70605" y2="98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43678" y="2689527"/>
            <a:ext cx="8689673" cy="8689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33F6D-14D5-98FE-31D9-4B5CC275D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g2c17dbf5ff3_0_1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c17dbf5ff3_0_1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2c17dbf5ff3_0_12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g2c17dbf5ff3_0_1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2c17dbf5ff3_0_1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2c17dbf5ff3_0_1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g2c17dbf5ff3_0_12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2c17dbf5ff3_0_1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2c17dbf5ff3_0_12"/>
          <p:cNvSpPr/>
          <p:nvPr/>
        </p:nvSpPr>
        <p:spPr>
          <a:xfrm>
            <a:off x="4661793" y="3043990"/>
            <a:ext cx="5514824" cy="24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Tomorrow"/>
              <a:buNone/>
            </a:pPr>
            <a:r>
              <a:rPr lang="en-US" sz="12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INTRO</a:t>
            </a: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g2c17dbf5ff3_0_12"/>
          <p:cNvSpPr/>
          <p:nvPr/>
        </p:nvSpPr>
        <p:spPr>
          <a:xfrm>
            <a:off x="1820117" y="6428841"/>
            <a:ext cx="10762557" cy="349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I’m hamster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4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KD5WGW</a:t>
            </a:r>
            <a:endParaRPr lang="en-US" sz="4800" b="0" i="0" u="none" strike="noStrike" cap="none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electronics and ham radio nerd</a:t>
            </a:r>
          </a:p>
        </p:txBody>
      </p:sp>
      <p:pic>
        <p:nvPicPr>
          <p:cNvPr id="11" name="Picture 10" descr="A person wearing a garment&#10;&#10;Description automatically generated">
            <a:extLst>
              <a:ext uri="{FF2B5EF4-FFF2-40B4-BE49-F238E27FC236}">
                <a16:creationId xmlns:a16="http://schemas.microsoft.com/office/drawing/2014/main" id="{6BE649A9-37C0-6BE2-3799-E129577EC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7593" y="838659"/>
            <a:ext cx="9983154" cy="13310872"/>
          </a:xfrm>
          <a:prstGeom prst="rect">
            <a:avLst/>
          </a:prstGeom>
        </p:spPr>
      </p:pic>
      <p:sp>
        <p:nvSpPr>
          <p:cNvPr id="12" name="Google Shape;39;g2c17dbf5ff3_0_12">
            <a:extLst>
              <a:ext uri="{FF2B5EF4-FFF2-40B4-BE49-F238E27FC236}">
                <a16:creationId xmlns:a16="http://schemas.microsoft.com/office/drawing/2014/main" id="{C6BB6A68-3CA8-D2B2-2B79-CF5E737E3F6E}"/>
              </a:ext>
            </a:extLst>
          </p:cNvPr>
          <p:cNvSpPr/>
          <p:nvPr/>
        </p:nvSpPr>
        <p:spPr>
          <a:xfrm>
            <a:off x="15597690" y="12305841"/>
            <a:ext cx="651577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es I’m glad cookie season is 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01F63-7977-7F5B-B6BB-0696D49FC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72;g2c17dbf5ff3_0_430">
            <a:extLst>
              <a:ext uri="{FF2B5EF4-FFF2-40B4-BE49-F238E27FC236}">
                <a16:creationId xmlns:a16="http://schemas.microsoft.com/office/drawing/2014/main" id="{B9527A35-FFA8-D3B1-D72C-3CC7438D28B6}"/>
              </a:ext>
            </a:extLst>
          </p:cNvPr>
          <p:cNvSpPr/>
          <p:nvPr/>
        </p:nvSpPr>
        <p:spPr>
          <a:xfrm>
            <a:off x="6594809" y="1002032"/>
            <a:ext cx="1160656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TRANSMITTING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8;g2c17dbf5ff3_0_430">
            <a:extLst>
              <a:ext uri="{FF2B5EF4-FFF2-40B4-BE49-F238E27FC236}">
                <a16:creationId xmlns:a16="http://schemas.microsoft.com/office/drawing/2014/main" id="{4CE5EC5D-21AD-89E6-9FA2-E53A10F64DFC}"/>
              </a:ext>
            </a:extLst>
          </p:cNvPr>
          <p:cNvSpPr/>
          <p:nvPr/>
        </p:nvSpPr>
        <p:spPr>
          <a:xfrm>
            <a:off x="3854181" y="3028564"/>
            <a:ext cx="301152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LICENSE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36812585-C6D1-E3D7-0591-4EEF15A881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564"/>
          <a:stretch/>
        </p:blipFill>
        <p:spPr>
          <a:xfrm>
            <a:off x="16548030" y="3093332"/>
            <a:ext cx="5565434" cy="8362273"/>
          </a:xfrm>
          <a:prstGeom prst="rect">
            <a:avLst/>
          </a:prstGeom>
        </p:spPr>
      </p:pic>
      <p:sp>
        <p:nvSpPr>
          <p:cNvPr id="7" name="Google Shape;135;g2c17dbf5ff3_0_104">
            <a:extLst>
              <a:ext uri="{FF2B5EF4-FFF2-40B4-BE49-F238E27FC236}">
                <a16:creationId xmlns:a16="http://schemas.microsoft.com/office/drawing/2014/main" id="{DC537322-3E7A-2D48-5524-BD9BB2E37B9E}"/>
              </a:ext>
            </a:extLst>
          </p:cNvPr>
          <p:cNvSpPr/>
          <p:nvPr/>
        </p:nvSpPr>
        <p:spPr>
          <a:xfrm>
            <a:off x="3854181" y="3968464"/>
            <a:ext cx="82644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Any license will grant some bands, but you’re going to want to upgrade to General or Extra to use the lower bands</a:t>
            </a: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sp>
        <p:nvSpPr>
          <p:cNvPr id="8" name="Google Shape;468;g2c17dbf5ff3_0_430">
            <a:extLst>
              <a:ext uri="{FF2B5EF4-FFF2-40B4-BE49-F238E27FC236}">
                <a16:creationId xmlns:a16="http://schemas.microsoft.com/office/drawing/2014/main" id="{70AC9B73-6424-4564-5194-D5AACAAF7860}"/>
              </a:ext>
            </a:extLst>
          </p:cNvPr>
          <p:cNvSpPr/>
          <p:nvPr/>
        </p:nvSpPr>
        <p:spPr>
          <a:xfrm>
            <a:off x="3854181" y="6394164"/>
            <a:ext cx="301152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POWER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5;g2c17dbf5ff3_0_104">
            <a:extLst>
              <a:ext uri="{FF2B5EF4-FFF2-40B4-BE49-F238E27FC236}">
                <a16:creationId xmlns:a16="http://schemas.microsoft.com/office/drawing/2014/main" id="{7E2E14B0-EB50-0778-1D09-E44309454139}"/>
              </a:ext>
            </a:extLst>
          </p:cNvPr>
          <p:cNvSpPr/>
          <p:nvPr/>
        </p:nvSpPr>
        <p:spPr>
          <a:xfrm>
            <a:off x="3854181" y="7334064"/>
            <a:ext cx="82644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You can transmit at as high of a power as allowed for the band, but be mindful of causing interference</a:t>
            </a: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sp>
        <p:nvSpPr>
          <p:cNvPr id="10" name="Google Shape;468;g2c17dbf5ff3_0_430">
            <a:extLst>
              <a:ext uri="{FF2B5EF4-FFF2-40B4-BE49-F238E27FC236}">
                <a16:creationId xmlns:a16="http://schemas.microsoft.com/office/drawing/2014/main" id="{88AAD6B1-6AF0-D579-F820-30991AC2A7D3}"/>
              </a:ext>
            </a:extLst>
          </p:cNvPr>
          <p:cNvSpPr/>
          <p:nvPr/>
        </p:nvSpPr>
        <p:spPr>
          <a:xfrm>
            <a:off x="3854154" y="9240268"/>
            <a:ext cx="563393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IDENTIFICATION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5;g2c17dbf5ff3_0_104">
            <a:extLst>
              <a:ext uri="{FF2B5EF4-FFF2-40B4-BE49-F238E27FC236}">
                <a16:creationId xmlns:a16="http://schemas.microsoft.com/office/drawing/2014/main" id="{0D5ED203-DB40-DE46-B87F-E6BB6C0FB0B0}"/>
              </a:ext>
            </a:extLst>
          </p:cNvPr>
          <p:cNvSpPr/>
          <p:nvPr/>
        </p:nvSpPr>
        <p:spPr>
          <a:xfrm>
            <a:off x="3854154" y="10180168"/>
            <a:ext cx="82644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When transmitting SSTV, most hams will overlay their callsign on the image being transmitted.  Some programs will template this for you</a:t>
            </a: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0EFDCA-77D2-5B69-DF3A-CADD5CBDC4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52;g2c17dbf5ff3_0_511">
            <a:extLst>
              <a:ext uri="{FF2B5EF4-FFF2-40B4-BE49-F238E27FC236}">
                <a16:creationId xmlns:a16="http://schemas.microsoft.com/office/drawing/2014/main" id="{0106CF92-DA03-7063-A9DD-52BE5957B121}"/>
              </a:ext>
            </a:extLst>
          </p:cNvPr>
          <p:cNvSpPr/>
          <p:nvPr/>
        </p:nvSpPr>
        <p:spPr>
          <a:xfrm>
            <a:off x="9216058" y="791600"/>
            <a:ext cx="61158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EXAMPLES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lose-up of a spaceship&#10;&#10;Description automatically generated">
            <a:extLst>
              <a:ext uri="{FF2B5EF4-FFF2-40B4-BE49-F238E27FC236}">
                <a16:creationId xmlns:a16="http://schemas.microsoft.com/office/drawing/2014/main" id="{BE89BA2B-56A4-9597-D48E-9FDADB28E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4491" y="7823316"/>
            <a:ext cx="5197953" cy="4162504"/>
          </a:xfrm>
          <a:prstGeom prst="rect">
            <a:avLst/>
          </a:prstGeom>
        </p:spPr>
      </p:pic>
      <p:pic>
        <p:nvPicPr>
          <p:cNvPr id="7" name="Picture 6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E3E22944-56BF-BB4F-5E1F-B2FA81324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506" y="2618984"/>
            <a:ext cx="5493260" cy="4394608"/>
          </a:xfrm>
          <a:prstGeom prst="rect">
            <a:avLst/>
          </a:prstGeom>
        </p:spPr>
      </p:pic>
      <p:pic>
        <p:nvPicPr>
          <p:cNvPr id="12" name="Picture 11" descr="A person in a military uniform&#10;&#10;Description automatically generated">
            <a:extLst>
              <a:ext uri="{FF2B5EF4-FFF2-40B4-BE49-F238E27FC236}">
                <a16:creationId xmlns:a16="http://schemas.microsoft.com/office/drawing/2014/main" id="{87F372D9-B297-0947-1C9D-65A9ED6F2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9382" y="7833315"/>
            <a:ext cx="5493260" cy="4257277"/>
          </a:xfrm>
          <a:prstGeom prst="rect">
            <a:avLst/>
          </a:prstGeom>
        </p:spPr>
      </p:pic>
      <p:pic>
        <p:nvPicPr>
          <p:cNvPr id="14" name="Picture 13" descr="A cat with a necklace&#10;&#10;Description automatically generated">
            <a:extLst>
              <a:ext uri="{FF2B5EF4-FFF2-40B4-BE49-F238E27FC236}">
                <a16:creationId xmlns:a16="http://schemas.microsoft.com/office/drawing/2014/main" id="{36A43205-F751-C8A0-0C57-45BB6C586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11" y="2618984"/>
            <a:ext cx="5829754" cy="4372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3481E-7A6D-41BB-90B4-B11C9C7A4A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0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17dbf5ff3_0_286"/>
          <p:cNvSpPr/>
          <p:nvPr/>
        </p:nvSpPr>
        <p:spPr>
          <a:xfrm>
            <a:off x="12739691" y="1943100"/>
            <a:ext cx="953158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WHY TRANSMIT?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c17dbf5ff3_0_286"/>
          <p:cNvSpPr/>
          <p:nvPr/>
        </p:nvSpPr>
        <p:spPr>
          <a:xfrm>
            <a:off x="12739692" y="4737100"/>
            <a:ext cx="100089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c17dbf5ff3_0_286"/>
          <p:cNvSpPr/>
          <p:nvPr/>
        </p:nvSpPr>
        <p:spPr>
          <a:xfrm>
            <a:off x="12739692" y="4737100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17dbf5ff3_0_286"/>
          <p:cNvSpPr/>
          <p:nvPr/>
        </p:nvSpPr>
        <p:spPr>
          <a:xfrm>
            <a:off x="12739692" y="4737100"/>
            <a:ext cx="3848700" cy="1828800"/>
          </a:xfrm>
          <a:prstGeom prst="rect">
            <a:avLst/>
          </a:prstGeom>
          <a:solidFill>
            <a:srgbClr val="01FFFF"/>
          </a:solidFill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c17dbf5ff3_0_286"/>
          <p:cNvSpPr/>
          <p:nvPr/>
        </p:nvSpPr>
        <p:spPr>
          <a:xfrm>
            <a:off x="12975128" y="5240900"/>
            <a:ext cx="3377828" cy="98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5400" b="1" i="0" u="none" strike="noStrike" cap="none" dirty="0">
                <a:solidFill>
                  <a:schemeClr val="tx1"/>
                </a:solidFill>
                <a:latin typeface="Tomorrow"/>
                <a:ea typeface="Tomorrow"/>
                <a:cs typeface="Tomorrow"/>
                <a:sym typeface="Tomorrow"/>
              </a:rPr>
              <a:t>CONNECT</a:t>
            </a:r>
            <a:endParaRPr sz="5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17dbf5ff3_0_286"/>
          <p:cNvSpPr/>
          <p:nvPr/>
        </p:nvSpPr>
        <p:spPr>
          <a:xfrm>
            <a:off x="16791499" y="4845050"/>
            <a:ext cx="59571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c17dbf5ff3_0_286"/>
          <p:cNvSpPr/>
          <p:nvPr/>
        </p:nvSpPr>
        <p:spPr>
          <a:xfrm>
            <a:off x="16791499" y="4845050"/>
            <a:ext cx="6109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17dbf5ff3_0_286"/>
          <p:cNvSpPr/>
          <p:nvPr/>
        </p:nvSpPr>
        <p:spPr>
          <a:xfrm>
            <a:off x="16829720" y="5137422"/>
            <a:ext cx="6312607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fun way to connect without needing to use voice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c17dbf5ff3_0_286"/>
          <p:cNvSpPr/>
          <p:nvPr/>
        </p:nvSpPr>
        <p:spPr>
          <a:xfrm>
            <a:off x="12739692" y="7175500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c17dbf5ff3_0_286"/>
          <p:cNvSpPr/>
          <p:nvPr/>
        </p:nvSpPr>
        <p:spPr>
          <a:xfrm>
            <a:off x="12739692" y="7175500"/>
            <a:ext cx="3963000" cy="1828800"/>
          </a:xfrm>
          <a:prstGeom prst="rect">
            <a:avLst/>
          </a:prstGeom>
          <a:solidFill>
            <a:srgbClr val="01FFFF"/>
          </a:solidFill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c17dbf5ff3_0_286"/>
          <p:cNvSpPr/>
          <p:nvPr/>
        </p:nvSpPr>
        <p:spPr>
          <a:xfrm>
            <a:off x="16905813" y="7251700"/>
            <a:ext cx="5842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c17dbf5ff3_0_286"/>
          <p:cNvSpPr/>
          <p:nvPr/>
        </p:nvSpPr>
        <p:spPr>
          <a:xfrm>
            <a:off x="16905813" y="7569910"/>
            <a:ext cx="59781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Try new methods or modes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Improve upon current ones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c17dbf5ff3_0_286"/>
          <p:cNvSpPr/>
          <p:nvPr/>
        </p:nvSpPr>
        <p:spPr>
          <a:xfrm>
            <a:off x="12739692" y="9613900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c17dbf5ff3_0_286"/>
          <p:cNvSpPr/>
          <p:nvPr/>
        </p:nvSpPr>
        <p:spPr>
          <a:xfrm>
            <a:off x="12739692" y="9613900"/>
            <a:ext cx="3988200" cy="1828800"/>
          </a:xfrm>
          <a:prstGeom prst="rect">
            <a:avLst/>
          </a:prstGeom>
          <a:solidFill>
            <a:srgbClr val="01FFFF"/>
          </a:solidFill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c17dbf5ff3_0_286"/>
          <p:cNvSpPr/>
          <p:nvPr/>
        </p:nvSpPr>
        <p:spPr>
          <a:xfrm>
            <a:off x="16931216" y="9721850"/>
            <a:ext cx="58173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c17dbf5ff3_0_286"/>
          <p:cNvSpPr/>
          <p:nvPr/>
        </p:nvSpPr>
        <p:spPr>
          <a:xfrm>
            <a:off x="16948099" y="10017878"/>
            <a:ext cx="59529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Create unique images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Share your current view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omputer chip with a cat face on it&#10;&#10;Description automatically generated">
            <a:extLst>
              <a:ext uri="{FF2B5EF4-FFF2-40B4-BE49-F238E27FC236}">
                <a16:creationId xmlns:a16="http://schemas.microsoft.com/office/drawing/2014/main" id="{F5F34A50-61E5-4D9B-C909-89E3B13E3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032" y="3091622"/>
            <a:ext cx="8777355" cy="8777355"/>
          </a:xfrm>
          <a:prstGeom prst="rect">
            <a:avLst/>
          </a:prstGeom>
        </p:spPr>
      </p:pic>
      <p:sp>
        <p:nvSpPr>
          <p:cNvPr id="6" name="Google Shape;322;g2c17dbf5ff3_0_286">
            <a:extLst>
              <a:ext uri="{FF2B5EF4-FFF2-40B4-BE49-F238E27FC236}">
                <a16:creationId xmlns:a16="http://schemas.microsoft.com/office/drawing/2014/main" id="{2DC6ABA7-3F77-B622-23FC-67B8C86A6F18}"/>
              </a:ext>
            </a:extLst>
          </p:cNvPr>
          <p:cNvSpPr/>
          <p:nvPr/>
        </p:nvSpPr>
        <p:spPr>
          <a:xfrm>
            <a:off x="12844660" y="7645400"/>
            <a:ext cx="3778264" cy="98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5400" b="1" i="0" u="none" strike="noStrike" cap="none" dirty="0">
                <a:solidFill>
                  <a:schemeClr val="tx1"/>
                </a:solidFill>
                <a:latin typeface="Tomorrow"/>
                <a:ea typeface="Tomorrow"/>
                <a:cs typeface="Tomorrow"/>
                <a:sym typeface="Tomorrow"/>
              </a:rPr>
              <a:t>INNOVATE</a:t>
            </a:r>
            <a:endParaRPr sz="5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22;g2c17dbf5ff3_0_286">
            <a:extLst>
              <a:ext uri="{FF2B5EF4-FFF2-40B4-BE49-F238E27FC236}">
                <a16:creationId xmlns:a16="http://schemas.microsoft.com/office/drawing/2014/main" id="{5B0B4F80-4A25-DD7E-A32B-2B6D636D216B}"/>
              </a:ext>
            </a:extLst>
          </p:cNvPr>
          <p:cNvSpPr/>
          <p:nvPr/>
        </p:nvSpPr>
        <p:spPr>
          <a:xfrm>
            <a:off x="13318386" y="10138962"/>
            <a:ext cx="3126025" cy="98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5400" b="1" i="0" u="none" strike="noStrike" cap="none" dirty="0">
                <a:solidFill>
                  <a:schemeClr val="tx1"/>
                </a:solidFill>
                <a:latin typeface="Tomorrow"/>
                <a:ea typeface="Tomorrow"/>
                <a:cs typeface="Tomorrow"/>
                <a:sym typeface="Tomorrow"/>
              </a:rPr>
              <a:t>CREATE</a:t>
            </a:r>
            <a:endParaRPr sz="5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46C76-3263-C171-DA92-352C8F548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4664" y="-53340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18;g2c17dbf5ff3_0_286">
            <a:extLst>
              <a:ext uri="{FF2B5EF4-FFF2-40B4-BE49-F238E27FC236}">
                <a16:creationId xmlns:a16="http://schemas.microsoft.com/office/drawing/2014/main" id="{7D5E89D0-E0F8-5715-4FC5-FD667B725DF5}"/>
              </a:ext>
            </a:extLst>
          </p:cNvPr>
          <p:cNvSpPr/>
          <p:nvPr/>
        </p:nvSpPr>
        <p:spPr>
          <a:xfrm>
            <a:off x="3594970" y="916500"/>
            <a:ext cx="17812011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CHALLENGES AND LIMITATIONS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5;g2c17dbf5ff3_0_286">
            <a:extLst>
              <a:ext uri="{FF2B5EF4-FFF2-40B4-BE49-F238E27FC236}">
                <a16:creationId xmlns:a16="http://schemas.microsoft.com/office/drawing/2014/main" id="{AEC82BD7-8279-AAB0-6277-3B0F0CEFE14F}"/>
              </a:ext>
            </a:extLst>
          </p:cNvPr>
          <p:cNvSpPr/>
          <p:nvPr/>
        </p:nvSpPr>
        <p:spPr>
          <a:xfrm>
            <a:off x="2184673" y="4052634"/>
            <a:ext cx="12218138" cy="66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Transferring images is slow and can take considerable time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High power transmission can put considerable heat load on your radio equipment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Even with error correction, images can arrive out of sync or with significant artifacts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Higher license classes needed to access all of the bands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Much of the PC software is ancient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, but functional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at lying on a radio&#10;&#10;Description automatically generated">
            <a:extLst>
              <a:ext uri="{FF2B5EF4-FFF2-40B4-BE49-F238E27FC236}">
                <a16:creationId xmlns:a16="http://schemas.microsoft.com/office/drawing/2014/main" id="{351192D7-8CA8-0DE1-DFB5-6B05210D0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7147" y="3429000"/>
            <a:ext cx="7394260" cy="7394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32310-B2A9-E044-4343-29292B5176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c17dbf5ff3_0_48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2c17dbf5ff3_0_48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2c17dbf5ff3_0_480"/>
          <p:cNvSpPr/>
          <p:nvPr/>
        </p:nvSpPr>
        <p:spPr>
          <a:xfrm>
            <a:off x="15987207" y="1090982"/>
            <a:ext cx="98268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FUTURE FUN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7CD3D-E3F2-7CB2-3B32-F842343CA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451B11-7DB4-38B0-2E1B-0680CADB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4525" y="4829390"/>
            <a:ext cx="1874124" cy="18741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52;g2c17dbf5ff3_0_511">
            <a:extLst>
              <a:ext uri="{FF2B5EF4-FFF2-40B4-BE49-F238E27FC236}">
                <a16:creationId xmlns:a16="http://schemas.microsoft.com/office/drawing/2014/main" id="{0106CF92-DA03-7063-A9DD-52BE5957B121}"/>
              </a:ext>
            </a:extLst>
          </p:cNvPr>
          <p:cNvSpPr/>
          <p:nvPr/>
        </p:nvSpPr>
        <p:spPr>
          <a:xfrm>
            <a:off x="7269139" y="706950"/>
            <a:ext cx="9480679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 SSTV BADGE?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5;g2c17dbf5ff3_0_286">
            <a:extLst>
              <a:ext uri="{FF2B5EF4-FFF2-40B4-BE49-F238E27FC236}">
                <a16:creationId xmlns:a16="http://schemas.microsoft.com/office/drawing/2014/main" id="{68874EB6-9FB1-1DF9-DDFE-CB50847DC222}"/>
              </a:ext>
            </a:extLst>
          </p:cNvPr>
          <p:cNvSpPr/>
          <p:nvPr/>
        </p:nvSpPr>
        <p:spPr>
          <a:xfrm>
            <a:off x="2890376" y="4679212"/>
            <a:ext cx="12218138" cy="550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Of course I’m going to make this into a badge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LCD screen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Microphone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Microcontroller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Hopeful to have a prototype this month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Attempting to do all decoding on the chip without resorting to a Raspberry Pi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lose up of a computer chip&#10;&#10;Description automatically generated">
            <a:extLst>
              <a:ext uri="{FF2B5EF4-FFF2-40B4-BE49-F238E27FC236}">
                <a16:creationId xmlns:a16="http://schemas.microsoft.com/office/drawing/2014/main" id="{79D670AB-F8DF-9E1F-57C0-C09564964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9184" y="4179633"/>
            <a:ext cx="6503881" cy="6503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FC0E1-F4C5-4726-8722-843FB7246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4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2c17dbf5ff3_0_488"/>
          <p:cNvSpPr/>
          <p:nvPr/>
        </p:nvSpPr>
        <p:spPr>
          <a:xfrm>
            <a:off x="8157336" y="1179906"/>
            <a:ext cx="731919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QUESTIONS?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oup of cats surrounded by computer equipment&#10;&#10;Description automatically generated">
            <a:extLst>
              <a:ext uri="{FF2B5EF4-FFF2-40B4-BE49-F238E27FC236}">
                <a16:creationId xmlns:a16="http://schemas.microsoft.com/office/drawing/2014/main" id="{162C4D72-4596-6522-BF67-83C6F9B67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166" y="3278885"/>
            <a:ext cx="8890590" cy="8890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9BAB37-7CF4-6C88-12D3-08F27E74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4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c17dbf5ff3_0_7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c17dbf5ff3_0_7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c17dbf5ff3_0_7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c17dbf5ff3_0_73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17dbf5ff3_0_73"/>
          <p:cNvSpPr/>
          <p:nvPr/>
        </p:nvSpPr>
        <p:spPr>
          <a:xfrm>
            <a:off x="2959470" y="2432050"/>
            <a:ext cx="118590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WHAT IS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c17dbf5ff3_0_73"/>
          <p:cNvSpPr/>
          <p:nvPr/>
        </p:nvSpPr>
        <p:spPr>
          <a:xfrm>
            <a:off x="2959470" y="4737100"/>
            <a:ext cx="8861400" cy="54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Slow Scan TV 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is a collection of various encoding methods used to </a:t>
            </a:r>
            <a:r>
              <a:rPr lang="en-US" sz="3200" b="0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convert an image into a sound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that can be transmitted and reconstructed at a distance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 single </a:t>
            </a:r>
            <a:r>
              <a:rPr lang="en-US" sz="3200" b="0" i="0" u="none" strike="noStrike" cap="none" dirty="0">
                <a:solidFill>
                  <a:srgbClr val="01FFFF"/>
                </a:solidFill>
                <a:latin typeface="Tomorrow"/>
                <a:ea typeface="Calibri"/>
                <a:cs typeface="Calibri"/>
                <a:sym typeface="Tomorrow"/>
              </a:rPr>
              <a:t>320x256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image takes about 110 seconds to transmit, so this is not ‘live’ TV (aka Fast Scan TV) – just images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at with a glitch effect&#10;&#10;Description automatically generated">
            <a:extLst>
              <a:ext uri="{FF2B5EF4-FFF2-40B4-BE49-F238E27FC236}">
                <a16:creationId xmlns:a16="http://schemas.microsoft.com/office/drawing/2014/main" id="{FBF31AE9-5ECC-ED53-BF0B-4459EBE81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8747" y="7967375"/>
            <a:ext cx="5187221" cy="4149777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7EDE08F8-9A45-4858-E1BA-E1288700FA66}"/>
              </a:ext>
            </a:extLst>
          </p:cNvPr>
          <p:cNvSpPr/>
          <p:nvPr/>
        </p:nvSpPr>
        <p:spPr>
          <a:xfrm rot="7323122">
            <a:off x="17069900" y="3974266"/>
            <a:ext cx="2884354" cy="4542020"/>
          </a:xfrm>
          <a:prstGeom prst="bentArrow">
            <a:avLst>
              <a:gd name="adj1" fmla="val 11015"/>
              <a:gd name="adj2" fmla="val 25000"/>
              <a:gd name="adj3" fmla="val 25000"/>
              <a:gd name="adj4" fmla="val 43750"/>
            </a:avLst>
          </a:prstGeom>
          <a:solidFill>
            <a:srgbClr val="01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DAD0FC-1794-84F3-69AA-3B54031BC468}"/>
              </a:ext>
            </a:extLst>
          </p:cNvPr>
          <p:cNvSpPr/>
          <p:nvPr/>
        </p:nvSpPr>
        <p:spPr>
          <a:xfrm>
            <a:off x="13957848" y="2095500"/>
            <a:ext cx="5187221" cy="4149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t with its mouth open&#10;&#10;Description automatically generated">
            <a:extLst>
              <a:ext uri="{FF2B5EF4-FFF2-40B4-BE49-F238E27FC236}">
                <a16:creationId xmlns:a16="http://schemas.microsoft.com/office/drawing/2014/main" id="{80964D2C-DC9E-0250-FD21-C44605FB6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7848" y="2154314"/>
            <a:ext cx="5017156" cy="4090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EB35A9-DAAC-30A3-0D3F-6BC87C3DC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17dbf5ff3_0_286"/>
          <p:cNvSpPr/>
          <p:nvPr/>
        </p:nvSpPr>
        <p:spPr>
          <a:xfrm>
            <a:off x="12638078" y="897968"/>
            <a:ext cx="1113076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DEVELOPMENT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c17dbf5ff3_0_286"/>
          <p:cNvSpPr/>
          <p:nvPr/>
        </p:nvSpPr>
        <p:spPr>
          <a:xfrm>
            <a:off x="12739564" y="5228163"/>
            <a:ext cx="100089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c17dbf5ff3_0_286"/>
          <p:cNvSpPr/>
          <p:nvPr/>
        </p:nvSpPr>
        <p:spPr>
          <a:xfrm>
            <a:off x="12739564" y="5228163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17dbf5ff3_0_286"/>
          <p:cNvSpPr/>
          <p:nvPr/>
        </p:nvSpPr>
        <p:spPr>
          <a:xfrm>
            <a:off x="12638078" y="2832792"/>
            <a:ext cx="3950193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c17dbf5ff3_0_286"/>
          <p:cNvSpPr/>
          <p:nvPr/>
        </p:nvSpPr>
        <p:spPr>
          <a:xfrm>
            <a:off x="13355205" y="3197553"/>
            <a:ext cx="26631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1957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17dbf5ff3_0_286"/>
          <p:cNvSpPr/>
          <p:nvPr/>
        </p:nvSpPr>
        <p:spPr>
          <a:xfrm>
            <a:off x="16791371" y="5336113"/>
            <a:ext cx="59571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c17dbf5ff3_0_286"/>
          <p:cNvSpPr/>
          <p:nvPr/>
        </p:nvSpPr>
        <p:spPr>
          <a:xfrm>
            <a:off x="16816283" y="3135014"/>
            <a:ext cx="6109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COPTHORNE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MACDONALD</a:t>
            </a:r>
            <a:endParaRPr lang="en-US"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17dbf5ff3_0_286"/>
          <p:cNvSpPr/>
          <p:nvPr/>
        </p:nvSpPr>
        <p:spPr>
          <a:xfrm>
            <a:off x="16816283" y="3782714"/>
            <a:ext cx="6808052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Invented the first algorithm</a:t>
            </a:r>
          </a:p>
        </p:txBody>
      </p:sp>
      <p:sp>
        <p:nvSpPr>
          <p:cNvPr id="326" name="Google Shape;326;g2c17dbf5ff3_0_286"/>
          <p:cNvSpPr/>
          <p:nvPr/>
        </p:nvSpPr>
        <p:spPr>
          <a:xfrm>
            <a:off x="12739564" y="7666563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c17dbf5ff3_0_286"/>
          <p:cNvSpPr/>
          <p:nvPr/>
        </p:nvSpPr>
        <p:spPr>
          <a:xfrm>
            <a:off x="12638079" y="5271192"/>
            <a:ext cx="3963000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c17dbf5ff3_0_286"/>
          <p:cNvSpPr/>
          <p:nvPr/>
        </p:nvSpPr>
        <p:spPr>
          <a:xfrm>
            <a:off x="12985566" y="5571692"/>
            <a:ext cx="329322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1960s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c17dbf5ff3_0_286"/>
          <p:cNvSpPr/>
          <p:nvPr/>
        </p:nvSpPr>
        <p:spPr>
          <a:xfrm>
            <a:off x="16905685" y="7742763"/>
            <a:ext cx="5842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c17dbf5ff3_0_286"/>
          <p:cNvSpPr/>
          <p:nvPr/>
        </p:nvSpPr>
        <p:spPr>
          <a:xfrm>
            <a:off x="16800357" y="5426907"/>
            <a:ext cx="6465108" cy="7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SPACE IMAGES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c17dbf5ff3_0_286"/>
          <p:cNvSpPr/>
          <p:nvPr/>
        </p:nvSpPr>
        <p:spPr>
          <a:xfrm>
            <a:off x="16800357" y="5991835"/>
            <a:ext cx="6334957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USSR and NASA used forms of SSTV to beam back images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c17dbf5ff3_0_286"/>
          <p:cNvSpPr/>
          <p:nvPr/>
        </p:nvSpPr>
        <p:spPr>
          <a:xfrm>
            <a:off x="12739564" y="10104963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c17dbf5ff3_0_286"/>
          <p:cNvSpPr/>
          <p:nvPr/>
        </p:nvSpPr>
        <p:spPr>
          <a:xfrm>
            <a:off x="12638079" y="7709592"/>
            <a:ext cx="3988200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c17dbf5ff3_0_286"/>
          <p:cNvSpPr/>
          <p:nvPr/>
        </p:nvSpPr>
        <p:spPr>
          <a:xfrm>
            <a:off x="13285305" y="7994267"/>
            <a:ext cx="28029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1968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17dbf5ff3_0_286"/>
          <p:cNvSpPr/>
          <p:nvPr/>
        </p:nvSpPr>
        <p:spPr>
          <a:xfrm>
            <a:off x="16931088" y="10212913"/>
            <a:ext cx="58173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c17dbf5ff3_0_286"/>
          <p:cNvSpPr/>
          <p:nvPr/>
        </p:nvSpPr>
        <p:spPr>
          <a:xfrm>
            <a:off x="16783194" y="7817542"/>
            <a:ext cx="5969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LEGALIZED FOR HAMS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c17dbf5ff3_0_286"/>
          <p:cNvSpPr/>
          <p:nvPr/>
        </p:nvSpPr>
        <p:spPr>
          <a:xfrm>
            <a:off x="16783194" y="8465242"/>
            <a:ext cx="6668334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FCC allows ‘advanced’ class amateurs to broadcast SSTV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33;g2c17dbf5ff3_0_286">
            <a:extLst>
              <a:ext uri="{FF2B5EF4-FFF2-40B4-BE49-F238E27FC236}">
                <a16:creationId xmlns:a16="http://schemas.microsoft.com/office/drawing/2014/main" id="{F850E658-F66F-F223-6913-7F2616048B99}"/>
              </a:ext>
            </a:extLst>
          </p:cNvPr>
          <p:cNvSpPr/>
          <p:nvPr/>
        </p:nvSpPr>
        <p:spPr>
          <a:xfrm>
            <a:off x="12638079" y="10228392"/>
            <a:ext cx="3988200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34;g2c17dbf5ff3_0_286">
            <a:extLst>
              <a:ext uri="{FF2B5EF4-FFF2-40B4-BE49-F238E27FC236}">
                <a16:creationId xmlns:a16="http://schemas.microsoft.com/office/drawing/2014/main" id="{4796C4A3-813D-4FCE-1656-F48C35DF9543}"/>
              </a:ext>
            </a:extLst>
          </p:cNvPr>
          <p:cNvSpPr/>
          <p:nvPr/>
        </p:nvSpPr>
        <p:spPr>
          <a:xfrm>
            <a:off x="12985566" y="10513067"/>
            <a:ext cx="334857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1990s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36;g2c17dbf5ff3_0_286">
            <a:extLst>
              <a:ext uri="{FF2B5EF4-FFF2-40B4-BE49-F238E27FC236}">
                <a16:creationId xmlns:a16="http://schemas.microsoft.com/office/drawing/2014/main" id="{C2FD1F0A-726D-BCA3-1314-0098711F46B7}"/>
              </a:ext>
            </a:extLst>
          </p:cNvPr>
          <p:cNvSpPr/>
          <p:nvPr/>
        </p:nvSpPr>
        <p:spPr>
          <a:xfrm>
            <a:off x="16783194" y="10336342"/>
            <a:ext cx="5969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SOFTWARE DEVELOPED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37;g2c17dbf5ff3_0_286">
            <a:extLst>
              <a:ext uri="{FF2B5EF4-FFF2-40B4-BE49-F238E27FC236}">
                <a16:creationId xmlns:a16="http://schemas.microsoft.com/office/drawing/2014/main" id="{09616E9A-4E3E-AAAC-C25E-999757A9995B}"/>
              </a:ext>
            </a:extLst>
          </p:cNvPr>
          <p:cNvSpPr/>
          <p:nvPr/>
        </p:nvSpPr>
        <p:spPr>
          <a:xfrm>
            <a:off x="16783194" y="10984042"/>
            <a:ext cx="6668334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Home PCs began to get software to encode/decode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81A6E-4C00-0009-0F94-7F390578AB7B}"/>
              </a:ext>
            </a:extLst>
          </p:cNvPr>
          <p:cNvSpPr/>
          <p:nvPr/>
        </p:nvSpPr>
        <p:spPr>
          <a:xfrm>
            <a:off x="5681272" y="4138792"/>
            <a:ext cx="3882453" cy="47953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t in a rocket ship&#10;&#10;Description automatically generated">
            <a:extLst>
              <a:ext uri="{FF2B5EF4-FFF2-40B4-BE49-F238E27FC236}">
                <a16:creationId xmlns:a16="http://schemas.microsoft.com/office/drawing/2014/main" id="{A4112BD3-E30D-ADE6-154D-70D7100FB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993" y="2898441"/>
            <a:ext cx="9458264" cy="9458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996B3-540D-C9F8-EEFA-DC05A9610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3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c17dbf5ff3_0_8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c17dbf5ff3_0_8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1865892" y="790861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c17dbf5ff3_0_8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8;g2c17dbf5ff3_0_286">
            <a:extLst>
              <a:ext uri="{FF2B5EF4-FFF2-40B4-BE49-F238E27FC236}">
                <a16:creationId xmlns:a16="http://schemas.microsoft.com/office/drawing/2014/main" id="{11576FC2-99AF-FCDC-CCC4-D712EA91ECA3}"/>
              </a:ext>
            </a:extLst>
          </p:cNvPr>
          <p:cNvSpPr/>
          <p:nvPr/>
        </p:nvSpPr>
        <p:spPr>
          <a:xfrm>
            <a:off x="1409939" y="1202772"/>
            <a:ext cx="10783648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EARLY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25;g2c17dbf5ff3_0_286">
            <a:extLst>
              <a:ext uri="{FF2B5EF4-FFF2-40B4-BE49-F238E27FC236}">
                <a16:creationId xmlns:a16="http://schemas.microsoft.com/office/drawing/2014/main" id="{4D1CFDF2-C7CF-2702-C2CB-FF5A3B3C6C4C}"/>
              </a:ext>
            </a:extLst>
          </p:cNvPr>
          <p:cNvSpPr/>
          <p:nvPr/>
        </p:nvSpPr>
        <p:spPr>
          <a:xfrm>
            <a:off x="1506241" y="3845908"/>
            <a:ext cx="10293534" cy="505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Specialized hardware called a Vidicon tube was required to encode an image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54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Original was 120 lines, 120 pixels per line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54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50CDBF-C63F-D2C6-B87F-0BD6D2CF5504}"/>
              </a:ext>
            </a:extLst>
          </p:cNvPr>
          <p:cNvGrpSpPr/>
          <p:nvPr/>
        </p:nvGrpSpPr>
        <p:grpSpPr>
          <a:xfrm>
            <a:off x="12371290" y="3348813"/>
            <a:ext cx="10947515" cy="6277346"/>
            <a:chOff x="13724031" y="3537768"/>
            <a:chExt cx="9875520" cy="56626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90F2AB-9B9C-BCEE-B057-6ABB7777837F}"/>
                </a:ext>
              </a:extLst>
            </p:cNvPr>
            <p:cNvSpPr/>
            <p:nvPr/>
          </p:nvSpPr>
          <p:spPr>
            <a:xfrm>
              <a:off x="13724031" y="3537768"/>
              <a:ext cx="9875520" cy="56626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7341194-6801-C03C-A54F-F7A5822D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2651" y="3718648"/>
              <a:ext cx="9638280" cy="5273516"/>
            </a:xfrm>
            <a:prstGeom prst="rect">
              <a:avLst/>
            </a:prstGeom>
          </p:spPr>
        </p:pic>
      </p:grpSp>
      <p:pic>
        <p:nvPicPr>
          <p:cNvPr id="13" name="Picture 12" descr="A control panel with many dials and buttons&#10;&#10;Description automatically generated">
            <a:extLst>
              <a:ext uri="{FF2B5EF4-FFF2-40B4-BE49-F238E27FC236}">
                <a16:creationId xmlns:a16="http://schemas.microsoft.com/office/drawing/2014/main" id="{91920FDC-AFBC-50E0-73C0-8866193D0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35" b="60428"/>
          <a:stretch/>
        </p:blipFill>
        <p:spPr>
          <a:xfrm>
            <a:off x="-1" y="10367187"/>
            <a:ext cx="24387176" cy="3395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D28443-78C3-B5DD-F9C6-044643E73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c17dbf5ff3_0_104"/>
          <p:cNvSpPr/>
          <p:nvPr/>
        </p:nvSpPr>
        <p:spPr>
          <a:xfrm>
            <a:off x="2845545" y="8277959"/>
            <a:ext cx="81291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c17dbf5ff3_0_104"/>
          <p:cNvSpPr/>
          <p:nvPr/>
        </p:nvSpPr>
        <p:spPr>
          <a:xfrm>
            <a:off x="3239721" y="8601709"/>
            <a:ext cx="7734924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PERSISTENCE OF VISION 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c17dbf5ff3_0_104"/>
          <p:cNvSpPr/>
          <p:nvPr/>
        </p:nvSpPr>
        <p:spPr>
          <a:xfrm>
            <a:off x="2845545" y="10233758"/>
            <a:ext cx="8264400" cy="20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Early SSTV took advantage of the properties of CRT screens to display images.  ‘Storage’ was via film cameras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c17dbf5ff3_0_104"/>
          <p:cNvSpPr/>
          <p:nvPr/>
        </p:nvSpPr>
        <p:spPr>
          <a:xfrm>
            <a:off x="13235443" y="8277959"/>
            <a:ext cx="81291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c17dbf5ff3_0_104"/>
          <p:cNvSpPr/>
          <p:nvPr/>
        </p:nvSpPr>
        <p:spPr>
          <a:xfrm>
            <a:off x="14454107" y="8601709"/>
            <a:ext cx="6060719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DIGITAL STORAGE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c17dbf5ff3_0_104"/>
          <p:cNvSpPr/>
          <p:nvPr/>
        </p:nvSpPr>
        <p:spPr>
          <a:xfrm>
            <a:off x="13323965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c17dbf5ff3_0_104"/>
          <p:cNvSpPr/>
          <p:nvPr/>
        </p:nvSpPr>
        <p:spPr>
          <a:xfrm>
            <a:off x="13235443" y="10233759"/>
            <a:ext cx="82644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As PCs became available, images could be decoded and saved via digital means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-up of a device&#10;&#10;Description automatically generated">
            <a:extLst>
              <a:ext uri="{FF2B5EF4-FFF2-40B4-BE49-F238E27FC236}">
                <a16:creationId xmlns:a16="http://schemas.microsoft.com/office/drawing/2014/main" id="{DEBD3E4E-9CB3-1221-C7F6-79CB8A63A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721" y="1898841"/>
            <a:ext cx="7260294" cy="524471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F7E8AE-AC36-FCD3-F109-48D8E7F11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9681" y="1898841"/>
            <a:ext cx="6839525" cy="5214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F6919-53BC-9B0D-FBA8-52B32349C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17dbf5ff3_0_286"/>
          <p:cNvSpPr/>
          <p:nvPr/>
        </p:nvSpPr>
        <p:spPr>
          <a:xfrm>
            <a:off x="11422973" y="952409"/>
            <a:ext cx="10783648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MODERN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18;g2c17dbf5ff3_0_286">
            <a:extLst>
              <a:ext uri="{FF2B5EF4-FFF2-40B4-BE49-F238E27FC236}">
                <a16:creationId xmlns:a16="http://schemas.microsoft.com/office/drawing/2014/main" id="{0747FFBD-1DB6-5E4E-3987-279F781D4119}"/>
              </a:ext>
            </a:extLst>
          </p:cNvPr>
          <p:cNvSpPr/>
          <p:nvPr/>
        </p:nvSpPr>
        <p:spPr>
          <a:xfrm>
            <a:off x="11422973" y="4842630"/>
            <a:ext cx="10783648" cy="4191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Many free software packages exist to encode and decode SSTV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endParaRPr lang="en-US" sz="4800" b="1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You can even encode and decode using your phone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89;g2c17dbf5ff3_0_446" descr=" ">
            <a:extLst>
              <a:ext uri="{FF2B5EF4-FFF2-40B4-BE49-F238E27FC236}">
                <a16:creationId xmlns:a16="http://schemas.microsoft.com/office/drawing/2014/main" id="{288534FF-1E1B-0CE8-94BC-886BE22BD5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4425" y="1460664"/>
            <a:ext cx="5061525" cy="1095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at looking up at the camera&#10;&#10;Description automatically generated">
            <a:extLst>
              <a:ext uri="{FF2B5EF4-FFF2-40B4-BE49-F238E27FC236}">
                <a16:creationId xmlns:a16="http://schemas.microsoft.com/office/drawing/2014/main" id="{A4AEE6D6-0EF8-99AA-14B3-5FFF3DC0A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4067" y="2041493"/>
            <a:ext cx="4766320" cy="10135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9DE00D-3A52-CE6D-6346-1A6D8911E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c17dbf5ff3_0_51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c17dbf5ff3_0_51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2c17dbf5ff3_0_511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c17dbf5ff3_0_511"/>
          <p:cNvSpPr/>
          <p:nvPr/>
        </p:nvSpPr>
        <p:spPr>
          <a:xfrm>
            <a:off x="2286286" y="908050"/>
            <a:ext cx="78327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USAGE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2c17dbf5ff3_0_51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4997" y="3124200"/>
            <a:ext cx="21237054" cy="81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c17dbf5ff3_0_51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77210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c17dbf5ff3_0_51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62683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c17dbf5ff3_0_51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48156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c17dbf5ff3_0_51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233629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2c17dbf5ff3_0_511"/>
          <p:cNvSpPr/>
          <p:nvPr/>
        </p:nvSpPr>
        <p:spPr>
          <a:xfrm>
            <a:off x="1574997" y="6451600"/>
            <a:ext cx="21237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2c17dbf5ff3_0_511"/>
          <p:cNvSpPr/>
          <p:nvPr/>
        </p:nvSpPr>
        <p:spPr>
          <a:xfrm>
            <a:off x="1574997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2c17dbf5ff3_0_511"/>
          <p:cNvSpPr/>
          <p:nvPr/>
        </p:nvSpPr>
        <p:spPr>
          <a:xfrm>
            <a:off x="2441582" y="6502400"/>
            <a:ext cx="3038361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FIRST IMAGES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c17dbf5ff3_0_511"/>
          <p:cNvSpPr/>
          <p:nvPr/>
        </p:nvSpPr>
        <p:spPr>
          <a:xfrm>
            <a:off x="6655632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2" name="Google Shape;562;g2c17dbf5ff3_0_511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55632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c17dbf5ff3_0_511"/>
          <p:cNvSpPr/>
          <p:nvPr/>
        </p:nvSpPr>
        <p:spPr>
          <a:xfrm>
            <a:off x="6960470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2c17dbf5ff3_0_511"/>
          <p:cNvSpPr/>
          <p:nvPr/>
        </p:nvSpPr>
        <p:spPr>
          <a:xfrm>
            <a:off x="8427503" y="6845300"/>
            <a:ext cx="2349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SPACE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c17dbf5ff3_0_511"/>
          <p:cNvSpPr/>
          <p:nvPr/>
        </p:nvSpPr>
        <p:spPr>
          <a:xfrm>
            <a:off x="12041105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6" name="Google Shape;566;g2c17dbf5ff3_0_511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41105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c17dbf5ff3_0_511"/>
          <p:cNvSpPr/>
          <p:nvPr/>
        </p:nvSpPr>
        <p:spPr>
          <a:xfrm>
            <a:off x="12345943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c17dbf5ff3_0_511"/>
          <p:cNvSpPr/>
          <p:nvPr/>
        </p:nvSpPr>
        <p:spPr>
          <a:xfrm>
            <a:off x="13666400" y="6845300"/>
            <a:ext cx="2642898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APOLLO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2c17dbf5ff3_0_511"/>
          <p:cNvSpPr/>
          <p:nvPr/>
        </p:nvSpPr>
        <p:spPr>
          <a:xfrm>
            <a:off x="17426578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Google Shape;570;g2c17dbf5ff3_0_511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426578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c17dbf5ff3_0_511"/>
          <p:cNvSpPr/>
          <p:nvPr/>
        </p:nvSpPr>
        <p:spPr>
          <a:xfrm>
            <a:off x="17731416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c17dbf5ff3_0_511"/>
          <p:cNvSpPr/>
          <p:nvPr/>
        </p:nvSpPr>
        <p:spPr>
          <a:xfrm>
            <a:off x="18146921" y="6845300"/>
            <a:ext cx="467433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COMMERCIAL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2c17dbf5ff3_0_511"/>
          <p:cNvSpPr/>
          <p:nvPr/>
        </p:nvSpPr>
        <p:spPr>
          <a:xfrm>
            <a:off x="1574997" y="86042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2c17dbf5ff3_0_511"/>
          <p:cNvSpPr/>
          <p:nvPr/>
        </p:nvSpPr>
        <p:spPr>
          <a:xfrm>
            <a:off x="1981448" y="89090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c17dbf5ff3_0_511"/>
          <p:cNvSpPr/>
          <p:nvPr/>
        </p:nvSpPr>
        <p:spPr>
          <a:xfrm>
            <a:off x="1879835" y="89090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1958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c17dbf5ff3_0_511"/>
          <p:cNvSpPr/>
          <p:nvPr/>
        </p:nvSpPr>
        <p:spPr>
          <a:xfrm>
            <a:off x="1913706" y="97472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Work was improved by hams over a 10 year period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2c17dbf5ff3_0_511"/>
          <p:cNvSpPr/>
          <p:nvPr/>
        </p:nvSpPr>
        <p:spPr>
          <a:xfrm>
            <a:off x="6960470" y="29400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2c17dbf5ff3_0_511"/>
          <p:cNvSpPr/>
          <p:nvPr/>
        </p:nvSpPr>
        <p:spPr>
          <a:xfrm>
            <a:off x="7366921" y="32448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2c17dbf5ff3_0_511"/>
          <p:cNvSpPr/>
          <p:nvPr/>
        </p:nvSpPr>
        <p:spPr>
          <a:xfrm>
            <a:off x="7265308" y="32448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1959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2c17dbf5ff3_0_511"/>
          <p:cNvSpPr/>
          <p:nvPr/>
        </p:nvSpPr>
        <p:spPr>
          <a:xfrm>
            <a:off x="7299179" y="40830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Russian Luna 3 first images of the far side of the moon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c17dbf5ff3_0_511"/>
          <p:cNvSpPr/>
          <p:nvPr/>
        </p:nvSpPr>
        <p:spPr>
          <a:xfrm>
            <a:off x="12345943" y="86042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2c17dbf5ff3_0_511"/>
          <p:cNvSpPr/>
          <p:nvPr/>
        </p:nvSpPr>
        <p:spPr>
          <a:xfrm>
            <a:off x="12752394" y="89090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2c17dbf5ff3_0_511"/>
          <p:cNvSpPr/>
          <p:nvPr/>
        </p:nvSpPr>
        <p:spPr>
          <a:xfrm>
            <a:off x="12650781" y="89090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1960s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c17dbf5ff3_0_511"/>
          <p:cNvSpPr/>
          <p:nvPr/>
        </p:nvSpPr>
        <p:spPr>
          <a:xfrm>
            <a:off x="12684652" y="97472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NASA makes use of SSTV in space missions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c17dbf5ff3_0_511"/>
          <p:cNvSpPr/>
          <p:nvPr/>
        </p:nvSpPr>
        <p:spPr>
          <a:xfrm>
            <a:off x="17731416" y="29400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2c17dbf5ff3_0_511"/>
          <p:cNvSpPr/>
          <p:nvPr/>
        </p:nvSpPr>
        <p:spPr>
          <a:xfrm>
            <a:off x="18137867" y="32448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2c17dbf5ff3_0_511"/>
          <p:cNvSpPr/>
          <p:nvPr/>
        </p:nvSpPr>
        <p:spPr>
          <a:xfrm>
            <a:off x="18036254" y="32448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EARLY 1980s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2c17dbf5ff3_0_511"/>
          <p:cNvSpPr/>
          <p:nvPr/>
        </p:nvSpPr>
        <p:spPr>
          <a:xfrm>
            <a:off x="18070125" y="40830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Robot Research Corp develops commercial units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4DE1D-96F4-3963-9722-E55DDBC154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656" y="2514489"/>
            <a:ext cx="3412734" cy="3429221"/>
          </a:xfrm>
          <a:prstGeom prst="rect">
            <a:avLst/>
          </a:prstGeom>
        </p:spPr>
      </p:pic>
      <p:pic>
        <p:nvPicPr>
          <p:cNvPr id="5" name="Picture 4" descr="A full moon in a black background&#10;&#10;Description automatically generated">
            <a:extLst>
              <a:ext uri="{FF2B5EF4-FFF2-40B4-BE49-F238E27FC236}">
                <a16:creationId xmlns:a16="http://schemas.microsoft.com/office/drawing/2014/main" id="{6A91C8C6-C0D4-CDC7-8910-23BD7A477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053" y="8435050"/>
            <a:ext cx="3762276" cy="2895600"/>
          </a:xfrm>
          <a:prstGeom prst="rect">
            <a:avLst/>
          </a:prstGeom>
        </p:spPr>
      </p:pic>
      <p:pic>
        <p:nvPicPr>
          <p:cNvPr id="7" name="Picture 6" descr="A person walking on a platform&#10;&#10;Description automatically generated">
            <a:extLst>
              <a:ext uri="{FF2B5EF4-FFF2-40B4-BE49-F238E27FC236}">
                <a16:creationId xmlns:a16="http://schemas.microsoft.com/office/drawing/2014/main" id="{CA63A147-432F-8DA7-0E18-3D06436C77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3146" y="2707258"/>
            <a:ext cx="4318535" cy="3283050"/>
          </a:xfrm>
          <a:prstGeom prst="rect">
            <a:avLst/>
          </a:prstGeom>
        </p:spPr>
      </p:pic>
      <p:pic>
        <p:nvPicPr>
          <p:cNvPr id="9" name="Picture 8" descr="A close-up of a radio&#10;&#10;Description automatically generated">
            <a:extLst>
              <a:ext uri="{FF2B5EF4-FFF2-40B4-BE49-F238E27FC236}">
                <a16:creationId xmlns:a16="http://schemas.microsoft.com/office/drawing/2014/main" id="{F0F55E99-AA67-5B29-5306-5EC2564BE4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52379" y="8520347"/>
            <a:ext cx="4762500" cy="2190750"/>
          </a:xfrm>
          <a:prstGeom prst="rect">
            <a:avLst/>
          </a:prstGeom>
        </p:spPr>
      </p:pic>
      <p:pic>
        <p:nvPicPr>
          <p:cNvPr id="10" name="Google Shape;570;g2c17dbf5ff3_0_511" descr=" ">
            <a:extLst>
              <a:ext uri="{FF2B5EF4-FFF2-40B4-BE49-F238E27FC236}">
                <a16:creationId xmlns:a16="http://schemas.microsoft.com/office/drawing/2014/main" id="{AD871F7A-AD48-DCDC-6A08-6D515B6CF9F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780297" y="7213600"/>
            <a:ext cx="3048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FA7428-7316-4E70-98E2-C5BEB691A0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3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c17dbf5ff3_0_511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2c17dbf5ff3_0_511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c17dbf5ff3_0_511"/>
          <p:cNvSpPr/>
          <p:nvPr/>
        </p:nvSpPr>
        <p:spPr>
          <a:xfrm>
            <a:off x="15858942" y="833972"/>
            <a:ext cx="78327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USAGE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2c17dbf5ff3_0_51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4997" y="3124200"/>
            <a:ext cx="21237054" cy="81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210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62683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48156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33629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2c17dbf5ff3_0_511"/>
          <p:cNvSpPr/>
          <p:nvPr/>
        </p:nvSpPr>
        <p:spPr>
          <a:xfrm>
            <a:off x="1574997" y="6451600"/>
            <a:ext cx="21237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2c17dbf5ff3_0_511"/>
          <p:cNvSpPr/>
          <p:nvPr/>
        </p:nvSpPr>
        <p:spPr>
          <a:xfrm>
            <a:off x="1574997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2c17dbf5ff3_0_511"/>
          <p:cNvSpPr/>
          <p:nvPr/>
        </p:nvSpPr>
        <p:spPr>
          <a:xfrm>
            <a:off x="2543987" y="6838124"/>
            <a:ext cx="3038361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AMIGA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c17dbf5ff3_0_511"/>
          <p:cNvSpPr/>
          <p:nvPr/>
        </p:nvSpPr>
        <p:spPr>
          <a:xfrm>
            <a:off x="6655632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2" name="Google Shape;562;g2c17dbf5ff3_0_51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55632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c17dbf5ff3_0_511"/>
          <p:cNvSpPr/>
          <p:nvPr/>
        </p:nvSpPr>
        <p:spPr>
          <a:xfrm>
            <a:off x="6960470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2c17dbf5ff3_0_511"/>
          <p:cNvSpPr/>
          <p:nvPr/>
        </p:nvSpPr>
        <p:spPr>
          <a:xfrm>
            <a:off x="8427503" y="6845300"/>
            <a:ext cx="2349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IBM PC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c17dbf5ff3_0_511"/>
          <p:cNvSpPr/>
          <p:nvPr/>
        </p:nvSpPr>
        <p:spPr>
          <a:xfrm>
            <a:off x="12041105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6" name="Google Shape;566;g2c17dbf5ff3_0_51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41105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c17dbf5ff3_0_511"/>
          <p:cNvSpPr/>
          <p:nvPr/>
        </p:nvSpPr>
        <p:spPr>
          <a:xfrm>
            <a:off x="12345943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c17dbf5ff3_0_511"/>
          <p:cNvSpPr/>
          <p:nvPr/>
        </p:nvSpPr>
        <p:spPr>
          <a:xfrm>
            <a:off x="12595071" y="6858000"/>
            <a:ext cx="4479465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POP CULTURE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2c17dbf5ff3_0_511"/>
          <p:cNvSpPr/>
          <p:nvPr/>
        </p:nvSpPr>
        <p:spPr>
          <a:xfrm>
            <a:off x="17426578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Google Shape;570;g2c17dbf5ff3_0_51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26578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c17dbf5ff3_0_511"/>
          <p:cNvSpPr/>
          <p:nvPr/>
        </p:nvSpPr>
        <p:spPr>
          <a:xfrm>
            <a:off x="17731416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c17dbf5ff3_0_511"/>
          <p:cNvSpPr/>
          <p:nvPr/>
        </p:nvSpPr>
        <p:spPr>
          <a:xfrm>
            <a:off x="19178236" y="6845300"/>
            <a:ext cx="2263458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PHONE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2c17dbf5ff3_0_511"/>
          <p:cNvSpPr/>
          <p:nvPr/>
        </p:nvSpPr>
        <p:spPr>
          <a:xfrm>
            <a:off x="1574997" y="86042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2c17dbf5ff3_0_511"/>
          <p:cNvSpPr/>
          <p:nvPr/>
        </p:nvSpPr>
        <p:spPr>
          <a:xfrm>
            <a:off x="1981448" y="89090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c17dbf5ff3_0_511"/>
          <p:cNvSpPr/>
          <p:nvPr/>
        </p:nvSpPr>
        <p:spPr>
          <a:xfrm>
            <a:off x="1879835" y="89090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1990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c17dbf5ff3_0_511"/>
          <p:cNvSpPr/>
          <p:nvPr/>
        </p:nvSpPr>
        <p:spPr>
          <a:xfrm>
            <a:off x="1913706" y="97472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Interface developed for Amiga computers - AVT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2c17dbf5ff3_0_511"/>
          <p:cNvSpPr/>
          <p:nvPr/>
        </p:nvSpPr>
        <p:spPr>
          <a:xfrm>
            <a:off x="6960470" y="29400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2c17dbf5ff3_0_511"/>
          <p:cNvSpPr/>
          <p:nvPr/>
        </p:nvSpPr>
        <p:spPr>
          <a:xfrm>
            <a:off x="7366921" y="32448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2c17dbf5ff3_0_511"/>
          <p:cNvSpPr/>
          <p:nvPr/>
        </p:nvSpPr>
        <p:spPr>
          <a:xfrm>
            <a:off x="7265308" y="32448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1990s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2c17dbf5ff3_0_511"/>
          <p:cNvSpPr/>
          <p:nvPr/>
        </p:nvSpPr>
        <p:spPr>
          <a:xfrm>
            <a:off x="7299179" y="40830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Improved sound cards allow for software decoding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c17dbf5ff3_0_511"/>
          <p:cNvSpPr/>
          <p:nvPr/>
        </p:nvSpPr>
        <p:spPr>
          <a:xfrm>
            <a:off x="12345943" y="86042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2c17dbf5ff3_0_511"/>
          <p:cNvSpPr/>
          <p:nvPr/>
        </p:nvSpPr>
        <p:spPr>
          <a:xfrm>
            <a:off x="12752394" y="89090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2c17dbf5ff3_0_511"/>
          <p:cNvSpPr/>
          <p:nvPr/>
        </p:nvSpPr>
        <p:spPr>
          <a:xfrm>
            <a:off x="12650781" y="89090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2007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c17dbf5ff3_0_511"/>
          <p:cNvSpPr/>
          <p:nvPr/>
        </p:nvSpPr>
        <p:spPr>
          <a:xfrm>
            <a:off x="12684652" y="97472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Valve uses hidden SSTV audio in game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c17dbf5ff3_0_511"/>
          <p:cNvSpPr/>
          <p:nvPr/>
        </p:nvSpPr>
        <p:spPr>
          <a:xfrm>
            <a:off x="17731416" y="29400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2c17dbf5ff3_0_511"/>
          <p:cNvSpPr/>
          <p:nvPr/>
        </p:nvSpPr>
        <p:spPr>
          <a:xfrm>
            <a:off x="18137867" y="32448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2c17dbf5ff3_0_511"/>
          <p:cNvSpPr/>
          <p:nvPr/>
        </p:nvSpPr>
        <p:spPr>
          <a:xfrm>
            <a:off x="18036254" y="32448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2010s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2c17dbf5ff3_0_511"/>
          <p:cNvSpPr/>
          <p:nvPr/>
        </p:nvSpPr>
        <p:spPr>
          <a:xfrm>
            <a:off x="18070125" y="40830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Phone applications become available for SSTV on the go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570;g2c17dbf5ff3_0_511" descr=" ">
            <a:extLst>
              <a:ext uri="{FF2B5EF4-FFF2-40B4-BE49-F238E27FC236}">
                <a16:creationId xmlns:a16="http://schemas.microsoft.com/office/drawing/2014/main" id="{AD871F7A-AD48-DCDC-6A08-6D515B6CF9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6035" y="7181850"/>
            <a:ext cx="3048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 shot of a video game&#10;&#10;Description automatically generated">
            <a:extLst>
              <a:ext uri="{FF2B5EF4-FFF2-40B4-BE49-F238E27FC236}">
                <a16:creationId xmlns:a16="http://schemas.microsoft.com/office/drawing/2014/main" id="{8D9CABA0-2DBB-8C5E-729C-D59DF2069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927" y="2632397"/>
            <a:ext cx="4251398" cy="33546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9C64A1-4EE5-46C3-67A1-397780865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732" y="8470900"/>
            <a:ext cx="3892043" cy="3016333"/>
          </a:xfrm>
          <a:prstGeom prst="rect">
            <a:avLst/>
          </a:prstGeom>
        </p:spPr>
      </p:pic>
      <p:pic>
        <p:nvPicPr>
          <p:cNvPr id="12" name="Picture 11" descr="A screenshot of a squirrel&#10;&#10;Description automatically generated">
            <a:extLst>
              <a:ext uri="{FF2B5EF4-FFF2-40B4-BE49-F238E27FC236}">
                <a16:creationId xmlns:a16="http://schemas.microsoft.com/office/drawing/2014/main" id="{48893446-DF3E-89D7-76F8-1EADB3780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99736" y="8387048"/>
            <a:ext cx="2585492" cy="4598702"/>
          </a:xfrm>
          <a:prstGeom prst="rect">
            <a:avLst/>
          </a:prstGeom>
        </p:spPr>
      </p:pic>
      <p:pic>
        <p:nvPicPr>
          <p:cNvPr id="14" name="Picture 13" descr="A close-up of a video game&#10;&#10;Description automatically generated">
            <a:extLst>
              <a:ext uri="{FF2B5EF4-FFF2-40B4-BE49-F238E27FC236}">
                <a16:creationId xmlns:a16="http://schemas.microsoft.com/office/drawing/2014/main" id="{EF9D1EB8-5EB8-0E42-54D2-AF8D9A2322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55" t="7170" r="6177" b="5370"/>
          <a:stretch/>
        </p:blipFill>
        <p:spPr>
          <a:xfrm>
            <a:off x="12791601" y="2990065"/>
            <a:ext cx="4067654" cy="2998970"/>
          </a:xfrm>
          <a:prstGeom prst="rect">
            <a:avLst/>
          </a:prstGeom>
        </p:spPr>
      </p:pic>
      <p:pic>
        <p:nvPicPr>
          <p:cNvPr id="2" name="Google Shape;549;g2c17dbf5ff3_0_511" descr=" ">
            <a:extLst>
              <a:ext uri="{FF2B5EF4-FFF2-40B4-BE49-F238E27FC236}">
                <a16:creationId xmlns:a16="http://schemas.microsoft.com/office/drawing/2014/main" id="{785DFCE1-E626-5B95-4313-05CCB29E288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619201" y="723984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48;g2c17dbf5ff3_0_511" descr=" ">
            <a:extLst>
              <a:ext uri="{FF2B5EF4-FFF2-40B4-BE49-F238E27FC236}">
                <a16:creationId xmlns:a16="http://schemas.microsoft.com/office/drawing/2014/main" id="{428DBE6C-FFFE-C187-8493-A3C0BDEF5AF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22418218" y="11620417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832E8-695D-3C8C-64E3-D36265A34A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8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conductor PowerPoint Template by EaTemp.pptx" id="{C9BB3CF8-DB1F-4BC0-B281-968826890DB7}" vid="{EAEB75D3-9CBE-4324-9BD9-9BD5C870FD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E3F01EBB0EB24988559D00F41DE664" ma:contentTypeVersion="13" ma:contentTypeDescription="Create a new document." ma:contentTypeScope="" ma:versionID="e5a99b68e0350c84b7c250daaf83b5e4">
  <xsd:schema xmlns:xsd="http://www.w3.org/2001/XMLSchema" xmlns:xs="http://www.w3.org/2001/XMLSchema" xmlns:p="http://schemas.microsoft.com/office/2006/metadata/properties" xmlns:ns3="f73dd770-fa23-45ff-a4ce-a1afaed69e34" xmlns:ns4="ef647a44-aaf2-440b-ae5b-4274fbfadc08" targetNamespace="http://schemas.microsoft.com/office/2006/metadata/properties" ma:root="true" ma:fieldsID="e01b686cde981b7ee037e2ca3e55a701" ns3:_="" ns4:_="">
    <xsd:import namespace="f73dd770-fa23-45ff-a4ce-a1afaed69e34"/>
    <xsd:import namespace="ef647a44-aaf2-440b-ae5b-4274fbfadc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3dd770-fa23-45ff-a4ce-a1afaed69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47a44-aaf2-440b-ae5b-4274fbfadc0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3dd770-fa23-45ff-a4ce-a1afaed69e34" xsi:nil="true"/>
  </documentManagement>
</p:properties>
</file>

<file path=customXml/itemProps1.xml><?xml version="1.0" encoding="utf-8"?>
<ds:datastoreItem xmlns:ds="http://schemas.openxmlformats.org/officeDocument/2006/customXml" ds:itemID="{441959B7-A87E-418E-959A-966069A878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3dd770-fa23-45ff-a4ce-a1afaed69e34"/>
    <ds:schemaRef ds:uri="ef647a44-aaf2-440b-ae5b-4274fbfadc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3C9328-90C8-4B6F-9DA0-6B916FEDB1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337FCD-7938-4EA8-A5B8-2C571DD0561A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ef647a44-aaf2-440b-ae5b-4274fbfadc08"/>
    <ds:schemaRef ds:uri="f73dd770-fa23-45ff-a4ce-a1afaed69e34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Semiconductor PowerPoint Template by EaTemp</Template>
  <TotalTime>1984</TotalTime>
  <Words>1076</Words>
  <Application>Microsoft Office PowerPoint</Application>
  <PresentationFormat>Custom</PresentationFormat>
  <Paragraphs>228</Paragraphs>
  <Slides>26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Tomorrow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Ball</dc:creator>
  <cp:lastModifiedBy>Steve Ball</cp:lastModifiedBy>
  <cp:revision>4</cp:revision>
  <dcterms:created xsi:type="dcterms:W3CDTF">2024-04-02T01:31:34Z</dcterms:created>
  <dcterms:modified xsi:type="dcterms:W3CDTF">2024-04-04T06:59:47Z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0x01010070E3F01EBB0EB24988559D00F41DE664</vt:lpwstr>
  </property>
</Properties>
</file>